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5" r:id="rId10"/>
    <p:sldId id="266" r:id="rId11"/>
  </p:sldIdLst>
  <p:sldSz cx="12192000" cy="6858000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-108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1DD4E49-A9A3-4ACC-BA29-6FEA2F7A3265}" type="datetimeFigureOut">
              <a:rPr lang="en-GB"/>
              <a:pPr>
                <a:defRPr/>
              </a:pPr>
              <a:t>15/04/2015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en-GB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E9B5E22-4B26-4FC4-84AD-8DA1BFADCD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8435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9EB526-F28B-4CCE-9B5B-5EAD9EABA26C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/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FE80F-451D-41E3-9270-9B8F8BE2EFFE}" type="datetime1">
              <a:rPr lang="en-GB"/>
              <a:pPr>
                <a:defRPr/>
              </a:pPr>
              <a:t>15/04/2015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Awakenings Foundation - A Semmelweis University Centre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F8320-B3D0-4544-835A-94C9948EBD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16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Awakenings Foundation - A Semmelweis University Centre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805E1-225F-4C5F-8DEE-F38527803544}" type="datetime1">
              <a:rPr lang="en-GB"/>
              <a:pPr>
                <a:defRPr/>
              </a:pPr>
              <a:t>15/04/2015</a:t>
            </a:fld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2E388-B27F-4B74-9B25-AD72BC1EF8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/>
          <a:lstStyle>
            <a:lvl1pPr algn="l">
              <a:defRPr sz="4200" b="1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E1B51-1411-4071-B768-FC014EAF967C}" type="datetime1">
              <a:rPr lang="en-GB"/>
              <a:pPr>
                <a:defRPr/>
              </a:pPr>
              <a:t>15/04/2015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Awakenings Foundation - A Semmelweis University Centre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63B77-CBF0-48A4-AB83-A98C4774F8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F5344-326D-48EA-B003-FD6481E89DD8}" type="datetime1">
              <a:rPr lang="en-GB"/>
              <a:pPr>
                <a:defRPr/>
              </a:pPr>
              <a:t>15/04/2015</a:t>
            </a:fld>
            <a:endParaRPr lang="en-GB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Awakenings Foundation - A Semmelweis University Centre</a:t>
            </a: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08F51-1CDE-448A-9D7B-19F756CF60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/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F8B32-1B64-4D2E-B131-6D980E9D869F}" type="datetime1">
              <a:rPr lang="en-GB"/>
              <a:pPr>
                <a:defRPr/>
              </a:pPr>
              <a:t>15/04/2015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Awakenings Foundation - A Semmelweis University Centre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EDECB-0371-4989-9E9E-CAD3BC655B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/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D58F-AA28-42CB-89C2-C77B405251D2}" type="datetime1">
              <a:rPr lang="en-GB"/>
              <a:pPr>
                <a:defRPr/>
              </a:pPr>
              <a:t>15/04/2015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Awakenings Foundation - A Semmelweis University Centre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7BDCF-D69F-4487-85E0-A03B1C8B48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/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C119A-F5CF-4D34-AC8A-E22081AF4758}" type="datetime1">
              <a:rPr lang="en-GB"/>
              <a:pPr>
                <a:defRPr/>
              </a:pPr>
              <a:t>15/04/2015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Awakenings Foundation - A Semmelweis University Centre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4029F-0A2A-4A6C-9FF0-1D08B0CA82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/>
          <a:lstStyle>
            <a:lvl1pPr algn="r">
              <a:defRPr sz="4800" b="1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E2C22-EE10-4CBC-9F99-96177D1F8912}" type="datetime1">
              <a:rPr lang="en-GB"/>
              <a:pPr>
                <a:defRPr/>
              </a:pPr>
              <a:t>15/04/2015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Awakenings Foundation - A Semmelweis University Centre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EBE7E-C369-44E7-8659-ABCAA1271D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/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B0CA7-0F24-403B-8424-71EB3DC560E7}" type="datetime1">
              <a:rPr lang="en-GB"/>
              <a:pPr>
                <a:defRPr/>
              </a:pPr>
              <a:t>15/04/2015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Awakenings Foundation - A Semmelweis University Centre</a:t>
            </a: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89B55-6107-4D91-A34C-7E744596C5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/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75D84-74B3-41FB-83C3-B2822497C9B7}" type="datetime1">
              <a:rPr lang="en-GB"/>
              <a:pPr>
                <a:defRPr/>
              </a:pPr>
              <a:t>15/04/2015</a:t>
            </a:fld>
            <a:endParaRPr lang="en-GB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Awakenings Foundation - A Semmelweis University Centre</a:t>
            </a:r>
            <a:endParaRPr lang="en-GB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EEA50-9120-4844-88F2-5258140278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/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B2F08-5078-4443-9782-9C18A9708228}" type="datetime1">
              <a:rPr lang="en-GB"/>
              <a:pPr>
                <a:defRPr/>
              </a:pPr>
              <a:t>15/04/2015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Awakenings Foundation - A Semmelweis University Centre</a:t>
            </a: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6518A-2296-4D28-A289-B6A19FDBD8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Awakenings Foundation - A Semmelweis University Centre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A37B8-D683-4AE1-83B6-9266E15C8F99}" type="datetime1">
              <a:rPr lang="en-GB"/>
              <a:pPr>
                <a:defRPr/>
              </a:pPr>
              <a:t>15/04/2015</a:t>
            </a:fld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FFF74-7614-49B2-AF75-675E051913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/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AEC0F-A6C2-417E-BD16-3ADC51B51FDC}" type="datetime1">
              <a:rPr lang="en-GB"/>
              <a:pPr>
                <a:defRPr/>
              </a:pPr>
              <a:t>15/04/2015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Awakenings Foundation - A Semmelweis University Centre</a:t>
            </a: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77783-2E13-430A-9668-726FDB1B5F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3886200" y="6042025"/>
            <a:ext cx="976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0EFD5-F6BB-4D98-BB40-A75120A3614F}" type="datetime1">
              <a:rPr lang="en-GB"/>
              <a:pPr>
                <a:defRPr/>
              </a:pPr>
              <a:t>15/04/2015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590550" y="6042025"/>
            <a:ext cx="32956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Awakenings Foundation - A Semmelweis University Centre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4862513" y="5916613"/>
            <a:ext cx="1062037" cy="4905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B13F-F36B-4016-BBF7-BC5AC5D7DB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625" y="447675"/>
            <a:ext cx="10572750" cy="969963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25" y="2184400"/>
            <a:ext cx="10563225" cy="367506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0850" y="6042025"/>
            <a:ext cx="8645525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Awakenings Foundation - A Semmelweis University Centre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500" y="6042025"/>
            <a:ext cx="13446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7A7D02-C54A-4B5D-B24B-2D15B6070153}" type="datetime1">
              <a:rPr lang="en-GB"/>
              <a:pPr>
                <a:defRPr/>
              </a:pPr>
              <a:t>15/04/2015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9113" y="5916613"/>
            <a:ext cx="1062037" cy="490537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8A92CD-ACB5-4C02-9730-DC0D058D77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74" r:id="rId7"/>
    <p:sldLayoutId id="2147483681" r:id="rId8"/>
    <p:sldLayoutId id="2147483682" r:id="rId9"/>
    <p:sldLayoutId id="2147483673" r:id="rId10"/>
    <p:sldLayoutId id="2147483683" r:id="rId11"/>
    <p:sldLayoutId id="2147483684" r:id="rId12"/>
    <p:sldLayoutId id="2147483685" r:id="rId13"/>
    <p:sldLayoutId id="2147483686" r:id="rId14"/>
  </p:sldLayoutIdLst>
  <p:hf hdr="0" dt="0"/>
  <p:txStyles>
    <p:titleStyle>
      <a:lvl1pPr algn="l" defTabSz="457200" rtl="0" fontAlgn="base">
        <a:spcBef>
          <a:spcPct val="0"/>
        </a:spcBef>
        <a:spcAft>
          <a:spcPct val="0"/>
        </a:spcAft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4000" b="1">
          <a:solidFill>
            <a:srgbClr val="FEFEFE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ts val="600"/>
        </a:spcAft>
        <a:buClr>
          <a:schemeClr val="accent1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0923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Mental Health </a:t>
            </a:r>
            <a:r>
              <a:rPr lang="hu-HU" dirty="0" err="1" smtClean="0"/>
              <a:t>Care</a:t>
            </a:r>
            <a:r>
              <a:rPr lang="hu-HU" dirty="0" smtClean="0"/>
              <a:t> </a:t>
            </a:r>
            <a:r>
              <a:rPr lang="hu-HU" dirty="0" err="1" smtClean="0"/>
              <a:t>Services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Hungary and </a:t>
            </a:r>
            <a:r>
              <a:rPr lang="hu-HU" i="1" dirty="0" err="1" smtClean="0"/>
              <a:t>their</a:t>
            </a:r>
            <a:r>
              <a:rPr lang="hu-HU" dirty="0" smtClean="0"/>
              <a:t> </a:t>
            </a:r>
            <a:r>
              <a:rPr lang="hu-HU" i="1" dirty="0" err="1" smtClean="0"/>
              <a:t>Accessibility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502150"/>
            <a:ext cx="9144000" cy="1655763"/>
          </a:xfrm>
        </p:spPr>
        <p:txBody>
          <a:bodyPr>
            <a:normAutofit fontScale="70000" lnSpcReduction="20000"/>
          </a:bodyPr>
          <a:lstStyle/>
          <a:p>
            <a:pPr fontAlgn="auto">
              <a:buFont typeface="Wingdings 2" charset="2"/>
              <a:buNone/>
              <a:defRPr/>
            </a:pPr>
            <a:r>
              <a:rPr lang="hu-HU" sz="3200" i="1" dirty="0" smtClean="0"/>
              <a:t>A </a:t>
            </a:r>
            <a:r>
              <a:rPr lang="hu-HU" sz="3200" i="1" dirty="0" err="1" smtClean="0"/>
              <a:t>Brief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Overview</a:t>
            </a:r>
            <a:endParaRPr lang="hu-HU" sz="3200" i="1" dirty="0" smtClean="0"/>
          </a:p>
          <a:p>
            <a:pPr fontAlgn="auto">
              <a:buFont typeface="Wingdings 2" charset="2"/>
              <a:buNone/>
              <a:defRPr/>
            </a:pPr>
            <a:endParaRPr lang="hu-HU" sz="3200" i="1" dirty="0"/>
          </a:p>
          <a:p>
            <a:pPr algn="r" fontAlgn="auto">
              <a:buFont typeface="Wingdings 2" charset="2"/>
              <a:buNone/>
              <a:defRPr/>
            </a:pPr>
            <a:r>
              <a:rPr lang="hu-HU" sz="3200" i="1" dirty="0" err="1" smtClean="0"/>
              <a:t>GAMIAN-Europe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Regional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Seminar</a:t>
            </a:r>
            <a:r>
              <a:rPr lang="hu-HU" sz="3200" i="1" dirty="0" smtClean="0"/>
              <a:t>, </a:t>
            </a:r>
            <a:r>
              <a:rPr lang="hu-HU" sz="3200" i="1" dirty="0" err="1" smtClean="0"/>
              <a:t>Serres</a:t>
            </a:r>
            <a:r>
              <a:rPr lang="hu-HU" sz="3200" i="1" dirty="0" smtClean="0"/>
              <a:t>, </a:t>
            </a:r>
            <a:r>
              <a:rPr lang="hu-HU" sz="3200" i="1" dirty="0" err="1" smtClean="0"/>
              <a:t>Greece</a:t>
            </a:r>
            <a:r>
              <a:rPr lang="hu-HU" sz="3200" i="1" dirty="0" smtClean="0"/>
              <a:t>, </a:t>
            </a:r>
            <a:r>
              <a:rPr lang="hu-HU" sz="3200" i="1" dirty="0" err="1" smtClean="0"/>
              <a:t>March</a:t>
            </a:r>
            <a:r>
              <a:rPr lang="hu-HU" sz="3200" i="1" dirty="0" smtClean="0"/>
              <a:t> 2015</a:t>
            </a:r>
          </a:p>
          <a:p>
            <a:pPr algn="r" fontAlgn="auto">
              <a:buFont typeface="Wingdings 2" charset="2"/>
              <a:buNone/>
              <a:defRPr/>
            </a:pPr>
            <a:endParaRPr lang="en-GB" sz="3200" i="1" dirty="0"/>
          </a:p>
        </p:txBody>
      </p:sp>
      <p:sp>
        <p:nvSpPr>
          <p:cNvPr id="17411" name="Élőláb hely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Awakenings Foundation - A Semmelweis University Centre</a:t>
            </a:r>
            <a:endParaRPr lang="en-GB">
              <a:cs typeface="Arial" charset="0"/>
            </a:endParaRPr>
          </a:p>
        </p:txBody>
      </p:sp>
      <p:sp>
        <p:nvSpPr>
          <p:cNvPr id="17412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B33C40-B11A-4B7A-AF0B-D23FF9C49AF4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977900" y="1400175"/>
            <a:ext cx="10561638" cy="14684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err="1" smtClean="0"/>
              <a:t>Thank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listening</a:t>
            </a:r>
            <a:r>
              <a:rPr lang="hu-HU" dirty="0" smtClean="0"/>
              <a:t>!</a:t>
            </a:r>
            <a:endParaRPr lang="en-GB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09625" y="5281613"/>
            <a:ext cx="10561638" cy="433387"/>
          </a:xfrm>
        </p:spPr>
        <p:txBody>
          <a:bodyPr/>
          <a:lstStyle/>
          <a:p>
            <a:pPr fontAlgn="auto">
              <a:buFont typeface="Wingdings 2" charset="2"/>
              <a:buNone/>
              <a:defRPr/>
            </a:pPr>
            <a:endParaRPr lang="en-GB"/>
          </a:p>
        </p:txBody>
      </p:sp>
      <p:sp>
        <p:nvSpPr>
          <p:cNvPr id="27651" name="Élőláb hely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Awakenings Foundation - A Semmelweis University Centre</a:t>
            </a:r>
            <a:endParaRPr lang="en-GB">
              <a:cs typeface="Arial" charset="0"/>
            </a:endParaRPr>
          </a:p>
        </p:txBody>
      </p:sp>
      <p:sp>
        <p:nvSpPr>
          <p:cNvPr id="27652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609E12-9293-4103-9B09-9E87259EA6E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9625" y="447675"/>
            <a:ext cx="10572750" cy="969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err="1" smtClean="0"/>
              <a:t>Outline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9150" y="2222500"/>
            <a:ext cx="10553700" cy="3636963"/>
          </a:xfrm>
        </p:spPr>
        <p:txBody>
          <a:bodyPr/>
          <a:lstStyle/>
          <a:p>
            <a:pPr marL="0" indent="0" fontAlgn="auto">
              <a:buFont typeface="Wingdings 2" charset="2"/>
              <a:buNone/>
              <a:defRPr/>
            </a:pPr>
            <a:r>
              <a:rPr lang="en-AU" sz="2400" b="1" dirty="0"/>
              <a:t>Mental health services </a:t>
            </a:r>
            <a:r>
              <a:rPr lang="hu-HU" sz="2400" b="1" dirty="0" smtClean="0"/>
              <a:t>and </a:t>
            </a:r>
            <a:r>
              <a:rPr lang="hu-HU" sz="2400" b="1" dirty="0" err="1"/>
              <a:t>t</a:t>
            </a:r>
            <a:r>
              <a:rPr lang="hu-HU" sz="2400" b="1" dirty="0" err="1" smtClean="0"/>
              <a:t>heir</a:t>
            </a:r>
            <a:r>
              <a:rPr lang="hu-HU" sz="2400" b="1" dirty="0" smtClean="0"/>
              <a:t> </a:t>
            </a:r>
            <a:r>
              <a:rPr lang="hu-HU" sz="2400" b="1" dirty="0" err="1"/>
              <a:t>a</a:t>
            </a:r>
            <a:r>
              <a:rPr lang="hu-HU" sz="2400" b="1" dirty="0" err="1" smtClean="0"/>
              <a:t>ccessiblity</a:t>
            </a:r>
            <a:endParaRPr lang="hu-HU" sz="2400" b="1" dirty="0" smtClean="0"/>
          </a:p>
          <a:p>
            <a:pPr marL="800100" lvl="2" indent="0" fontAlgn="auto">
              <a:buFont typeface="Wingdings 2" charset="2"/>
              <a:buNone/>
              <a:defRPr/>
            </a:pPr>
            <a:r>
              <a:rPr lang="hu-HU" sz="1800" b="1" dirty="0" err="1" smtClean="0"/>
              <a:t>Primary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Care</a:t>
            </a:r>
            <a:endParaRPr lang="hu-HU" sz="1800" b="1" dirty="0" smtClean="0"/>
          </a:p>
          <a:p>
            <a:pPr marL="800100" lvl="2" indent="0" fontAlgn="auto">
              <a:buFont typeface="Wingdings 2" charset="2"/>
              <a:buNone/>
              <a:defRPr/>
            </a:pPr>
            <a:r>
              <a:rPr lang="en-AU" sz="1800" b="1" dirty="0"/>
              <a:t>Mental health outpatient care services and community </a:t>
            </a:r>
            <a:r>
              <a:rPr lang="en-AU" sz="1800" b="1" dirty="0" smtClean="0"/>
              <a:t>centres</a:t>
            </a:r>
            <a:endParaRPr lang="hu-HU" sz="1800" b="1" dirty="0" smtClean="0"/>
          </a:p>
          <a:p>
            <a:pPr marL="800100" lvl="2" indent="0" fontAlgn="auto">
              <a:buFont typeface="Wingdings 2" charset="2"/>
              <a:buNone/>
              <a:defRPr/>
            </a:pPr>
            <a:r>
              <a:rPr lang="en-AU" sz="1800" b="1" dirty="0"/>
              <a:t>Inpatient and residential care</a:t>
            </a:r>
            <a:endParaRPr lang="hu-HU" sz="1800" dirty="0"/>
          </a:p>
          <a:p>
            <a:pPr marL="1257300" lvl="3" indent="0" fontAlgn="auto">
              <a:buFont typeface="Wingdings 2" charset="2"/>
              <a:buNone/>
              <a:defRPr/>
            </a:pPr>
            <a:r>
              <a:rPr lang="en-AU" sz="1400" b="1" dirty="0"/>
              <a:t>Acute </a:t>
            </a:r>
            <a:r>
              <a:rPr lang="en-AU" sz="1400" b="1" dirty="0" smtClean="0"/>
              <a:t>care</a:t>
            </a:r>
            <a:endParaRPr lang="hu-HU" sz="1400" b="1" dirty="0" smtClean="0"/>
          </a:p>
          <a:p>
            <a:pPr marL="1257300" lvl="3" indent="0" fontAlgn="auto">
              <a:buFont typeface="Wingdings 2" charset="2"/>
              <a:buNone/>
              <a:defRPr/>
            </a:pPr>
            <a:r>
              <a:rPr lang="hu-HU" sz="1400" b="1" dirty="0" err="1" smtClean="0"/>
              <a:t>Specialist</a:t>
            </a:r>
            <a:r>
              <a:rPr lang="hu-HU" sz="1400" b="1" dirty="0" smtClean="0"/>
              <a:t> </a:t>
            </a:r>
            <a:r>
              <a:rPr lang="hu-HU" sz="1400" b="1" dirty="0" err="1" smtClean="0"/>
              <a:t>Services</a:t>
            </a:r>
            <a:endParaRPr lang="hu-HU" sz="1400" b="1" dirty="0" smtClean="0"/>
          </a:p>
          <a:p>
            <a:pPr marL="1257300" lvl="3" indent="0" fontAlgn="auto">
              <a:buFont typeface="Wingdings 2" charset="2"/>
              <a:buNone/>
              <a:defRPr/>
            </a:pPr>
            <a:r>
              <a:rPr lang="hu-HU" sz="1400" b="1" dirty="0" err="1" smtClean="0"/>
              <a:t>Long-term</a:t>
            </a:r>
            <a:r>
              <a:rPr lang="hu-HU" sz="1400" b="1" dirty="0" smtClean="0"/>
              <a:t> </a:t>
            </a:r>
            <a:r>
              <a:rPr lang="hu-HU" sz="1400" b="1" dirty="0" err="1" smtClean="0"/>
              <a:t>Care</a:t>
            </a:r>
            <a:endParaRPr lang="hu-HU" sz="1400" dirty="0"/>
          </a:p>
          <a:p>
            <a:pPr marL="800100" lvl="2" indent="0" fontAlgn="auto">
              <a:buFont typeface="Wingdings 2" charset="2"/>
              <a:buNone/>
              <a:defRPr/>
            </a:pPr>
            <a:endParaRPr lang="hu-HU" dirty="0"/>
          </a:p>
          <a:p>
            <a:pPr marL="800100" lvl="2" indent="0" fontAlgn="auto">
              <a:buFont typeface="Wingdings 2" charset="2"/>
              <a:buNone/>
              <a:defRPr/>
            </a:pPr>
            <a:endParaRPr lang="en-GB" dirty="0"/>
          </a:p>
        </p:txBody>
      </p:sp>
      <p:sp>
        <p:nvSpPr>
          <p:cNvPr id="19459" name="Élőláb helye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Awakenings Foundation - A Semmelweis University Centre</a:t>
            </a:r>
            <a:endParaRPr lang="en-GB">
              <a:cs typeface="Arial" charset="0"/>
            </a:endParaRPr>
          </a:p>
        </p:txBody>
      </p:sp>
      <p:sp>
        <p:nvSpPr>
          <p:cNvPr id="19460" name="Dia számának helye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971291-85DD-4967-B5F0-979154C31881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9625" y="447675"/>
            <a:ext cx="10572750" cy="969963"/>
          </a:xfrm>
        </p:spPr>
        <p:txBody>
          <a:bodyPr/>
          <a:lstStyle/>
          <a:p>
            <a:pPr lvl="2" fontAlgn="auto">
              <a:spcAft>
                <a:spcPts val="0"/>
              </a:spcAft>
              <a:defRPr/>
            </a:pPr>
            <a:r>
              <a:rPr lang="hu-HU" sz="2800" dirty="0" err="1">
                <a:solidFill>
                  <a:schemeClr val="tx1"/>
                </a:solidFill>
              </a:rPr>
              <a:t>Primary</a:t>
            </a:r>
            <a:r>
              <a:rPr lang="hu-HU" sz="2800" dirty="0">
                <a:solidFill>
                  <a:schemeClr val="tx1"/>
                </a:solidFill>
              </a:rPr>
              <a:t> </a:t>
            </a:r>
            <a:r>
              <a:rPr lang="hu-HU" sz="2800" dirty="0" err="1" smtClean="0">
                <a:solidFill>
                  <a:schemeClr val="tx1"/>
                </a:solidFill>
              </a:rPr>
              <a:t>Care</a:t>
            </a:r>
            <a:r>
              <a:rPr lang="hu-HU" sz="2800" dirty="0" smtClean="0">
                <a:solidFill>
                  <a:schemeClr val="tx1"/>
                </a:solidFill>
              </a:rPr>
              <a:t> (PC) –</a:t>
            </a:r>
            <a:r>
              <a:rPr lang="hu-HU" sz="2800" dirty="0" err="1" smtClean="0">
                <a:solidFill>
                  <a:schemeClr val="tx1"/>
                </a:solidFill>
              </a:rPr>
              <a:t>ease</a:t>
            </a:r>
            <a:r>
              <a:rPr lang="hu-HU" sz="2800" dirty="0" smtClean="0">
                <a:solidFill>
                  <a:schemeClr val="tx1"/>
                </a:solidFill>
              </a:rPr>
              <a:t> of </a:t>
            </a:r>
            <a:r>
              <a:rPr lang="hu-HU" sz="2800" dirty="0" err="1" smtClean="0">
                <a:solidFill>
                  <a:schemeClr val="tx1"/>
                </a:solidFill>
              </a:rPr>
              <a:t>access</a:t>
            </a:r>
            <a:r>
              <a:rPr lang="hu-HU" sz="2800" dirty="0" smtClean="0">
                <a:solidFill>
                  <a:schemeClr val="tx1"/>
                </a:solidFill>
              </a:rPr>
              <a:t> </a:t>
            </a:r>
            <a:r>
              <a:rPr lang="hu-HU" sz="2800" dirty="0" err="1" smtClean="0">
                <a:solidFill>
                  <a:schemeClr val="tx1"/>
                </a:solidFill>
              </a:rPr>
              <a:t>coupled</a:t>
            </a:r>
            <a:r>
              <a:rPr lang="hu-HU" sz="2800" dirty="0" smtClean="0">
                <a:solidFill>
                  <a:schemeClr val="tx1"/>
                </a:solidFill>
              </a:rPr>
              <a:t> </a:t>
            </a:r>
            <a:r>
              <a:rPr lang="hu-HU" sz="2800" dirty="0" err="1" smtClean="0">
                <a:solidFill>
                  <a:schemeClr val="tx1"/>
                </a:solidFill>
              </a:rPr>
              <a:t>with</a:t>
            </a:r>
            <a:r>
              <a:rPr lang="hu-HU" sz="2800" dirty="0" smtClean="0">
                <a:solidFill>
                  <a:schemeClr val="tx1"/>
                </a:solidFill>
              </a:rPr>
              <a:t> </a:t>
            </a:r>
            <a:r>
              <a:rPr lang="hu-HU" sz="2800" dirty="0" err="1" smtClean="0">
                <a:solidFill>
                  <a:schemeClr val="tx1"/>
                </a:solidFill>
              </a:rPr>
              <a:t>strong</a:t>
            </a:r>
            <a:r>
              <a:rPr lang="hu-HU" sz="2800" dirty="0" smtClean="0">
                <a:solidFill>
                  <a:schemeClr val="tx1"/>
                </a:solidFill>
              </a:rPr>
              <a:t> </a:t>
            </a:r>
            <a:r>
              <a:rPr lang="hu-HU" sz="2800" dirty="0" err="1" smtClean="0">
                <a:solidFill>
                  <a:schemeClr val="tx1"/>
                </a:solidFill>
              </a:rPr>
              <a:t>reluctance</a:t>
            </a:r>
            <a:r>
              <a:rPr lang="hu-HU" sz="1800" dirty="0">
                <a:solidFill>
                  <a:schemeClr val="tx2"/>
                </a:solidFill>
              </a:rPr>
              <a:t/>
            </a:r>
            <a:br>
              <a:rPr lang="hu-HU" sz="1800" dirty="0">
                <a:solidFill>
                  <a:schemeClr val="tx2"/>
                </a:solidFill>
              </a:rPr>
            </a:br>
            <a:endParaRPr lang="en-GB" sz="1800" b="0" dirty="0">
              <a:solidFill>
                <a:schemeClr val="tx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6688" y="2222500"/>
            <a:ext cx="5029200" cy="3636963"/>
          </a:xfrm>
        </p:spPr>
        <p:txBody>
          <a:bodyPr/>
          <a:lstStyle/>
          <a:p>
            <a:pPr fontAlgn="auto">
              <a:buFont typeface="Wingdings 2" charset="2"/>
              <a:buChar char=""/>
              <a:defRPr/>
            </a:pPr>
            <a:r>
              <a:rPr lang="hu-HU" dirty="0"/>
              <a:t>T</a:t>
            </a:r>
            <a:r>
              <a:rPr lang="en-AU" dirty="0" smtClean="0"/>
              <a:t>he </a:t>
            </a:r>
            <a:r>
              <a:rPr lang="en-AU" dirty="0"/>
              <a:t>first point of access for the large majority of people with mental health </a:t>
            </a:r>
            <a:r>
              <a:rPr lang="en-AU" dirty="0" smtClean="0"/>
              <a:t>problems</a:t>
            </a:r>
            <a:endParaRPr lang="hu-HU" dirty="0" smtClean="0"/>
          </a:p>
          <a:p>
            <a:pPr fontAlgn="auto">
              <a:buFont typeface="Wingdings 2" charset="2"/>
              <a:buChar char=""/>
              <a:defRPr/>
            </a:pPr>
            <a:r>
              <a:rPr lang="hu-HU" dirty="0" err="1" smtClean="0"/>
              <a:t>Low</a:t>
            </a:r>
            <a:r>
              <a:rPr lang="hu-HU" dirty="0" smtClean="0"/>
              <a:t> stigma</a:t>
            </a:r>
          </a:p>
          <a:p>
            <a:pPr fontAlgn="auto">
              <a:buFont typeface="Wingdings 2" charset="2"/>
              <a:buChar char=""/>
              <a:defRPr/>
            </a:pPr>
            <a:r>
              <a:rPr lang="hu-HU" dirty="0"/>
              <a:t>B</a:t>
            </a:r>
            <a:r>
              <a:rPr lang="en-AU" dirty="0" err="1" smtClean="0"/>
              <a:t>rief</a:t>
            </a:r>
            <a:r>
              <a:rPr lang="en-AU" dirty="0" smtClean="0"/>
              <a:t> </a:t>
            </a:r>
            <a:r>
              <a:rPr lang="en-AU" dirty="0"/>
              <a:t>interventions can be delivered </a:t>
            </a:r>
            <a:r>
              <a:rPr lang="en-AU" dirty="0" smtClean="0"/>
              <a:t>efficiently</a:t>
            </a:r>
            <a:endParaRPr lang="hu-HU" dirty="0" smtClean="0"/>
          </a:p>
          <a:p>
            <a:pPr fontAlgn="auto">
              <a:buFont typeface="Wingdings 2" charset="2"/>
              <a:buChar char=""/>
              <a:defRPr/>
            </a:pPr>
            <a:r>
              <a:rPr lang="hu-HU" dirty="0" smtClean="0"/>
              <a:t>50% of </a:t>
            </a:r>
            <a:r>
              <a:rPr lang="hu-HU" dirty="0" err="1" smtClean="0"/>
              <a:t>people</a:t>
            </a:r>
            <a:r>
              <a:rPr lang="hu-HU" dirty="0" smtClean="0"/>
              <a:t> </a:t>
            </a:r>
            <a:r>
              <a:rPr lang="hu-HU" dirty="0" err="1" smtClean="0"/>
              <a:t>attending</a:t>
            </a:r>
            <a:r>
              <a:rPr lang="hu-HU" dirty="0" smtClean="0"/>
              <a:t> PC </a:t>
            </a:r>
            <a:r>
              <a:rPr lang="hu-HU" dirty="0" err="1" smtClean="0"/>
              <a:t>suffer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a </a:t>
            </a:r>
            <a:r>
              <a:rPr lang="hu-HU" dirty="0" err="1" smtClean="0"/>
              <a:t>mental</a:t>
            </a:r>
            <a:r>
              <a:rPr lang="hu-HU" dirty="0" smtClean="0"/>
              <a:t> </a:t>
            </a:r>
            <a:r>
              <a:rPr lang="hu-HU" dirty="0" err="1" smtClean="0"/>
              <a:t>problem</a:t>
            </a:r>
            <a:endParaRPr lang="hu-HU" dirty="0" smtClean="0"/>
          </a:p>
        </p:txBody>
      </p:sp>
      <p:sp>
        <p:nvSpPr>
          <p:cNvPr id="4" name="Szövegdoboz 3"/>
          <p:cNvSpPr txBox="1">
            <a:spLocks noChangeArrowheads="1"/>
          </p:cNvSpPr>
          <p:nvPr/>
        </p:nvSpPr>
        <p:spPr bwMode="auto">
          <a:xfrm>
            <a:off x="5513388" y="2055813"/>
            <a:ext cx="6429375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latin typeface="Century Gothic" pitchFamily="34" charset="0"/>
              </a:rPr>
              <a:t>A primary care system operating in small units, therefore fragmented, not able to address the large population mental health needs;</a:t>
            </a:r>
          </a:p>
          <a:p>
            <a:endParaRPr lang="hu-HU">
              <a:latin typeface="Century Gothic" pitchFamily="34" charset="0"/>
            </a:endParaRPr>
          </a:p>
          <a:p>
            <a:r>
              <a:rPr lang="hu-HU">
                <a:latin typeface="Century Gothic" pitchFamily="34" charset="0"/>
              </a:rPr>
              <a:t>Many GPs lack the confidence and competence to diagnose and treat mental disorders; </a:t>
            </a:r>
          </a:p>
          <a:p>
            <a:pPr lvl="1"/>
            <a:r>
              <a:rPr lang="hu-HU">
                <a:latin typeface="Century Gothic" pitchFamily="34" charset="0"/>
              </a:rPr>
              <a:t>AF: training and education</a:t>
            </a:r>
          </a:p>
          <a:p>
            <a:endParaRPr lang="hu-HU">
              <a:latin typeface="Century Gothic" pitchFamily="34" charset="0"/>
            </a:endParaRPr>
          </a:p>
          <a:p>
            <a:r>
              <a:rPr lang="hu-HU">
                <a:latin typeface="Century Gothic" pitchFamily="34" charset="0"/>
              </a:rPr>
              <a:t>Lack of acceptance of psychiatric services by the population; </a:t>
            </a:r>
          </a:p>
          <a:p>
            <a:pPr lvl="1"/>
            <a:r>
              <a:rPr lang="hu-HU">
                <a:latin typeface="Century Gothic" pitchFamily="34" charset="0"/>
              </a:rPr>
              <a:t>AF: antistigma campaign</a:t>
            </a:r>
          </a:p>
          <a:p>
            <a:endParaRPr lang="hu-HU">
              <a:latin typeface="Century Gothic" pitchFamily="34" charset="0"/>
            </a:endParaRPr>
          </a:p>
          <a:p>
            <a:r>
              <a:rPr lang="hu-HU">
                <a:latin typeface="Century Gothic" pitchFamily="34" charset="0"/>
              </a:rPr>
              <a:t>Lack of adequate support from specialist services; </a:t>
            </a:r>
          </a:p>
          <a:p>
            <a:pPr lvl="1"/>
            <a:r>
              <a:rPr lang="hu-HU">
                <a:latin typeface="Century Gothic" pitchFamily="34" charset="0"/>
              </a:rPr>
              <a:t>AF: liaison psychiatry</a:t>
            </a:r>
            <a:endParaRPr lang="en-GB">
              <a:latin typeface="Century Gothic" pitchFamily="34" charset="0"/>
            </a:endParaRPr>
          </a:p>
          <a:p>
            <a:endParaRPr lang="hu-HU">
              <a:latin typeface="Century Gothic" pitchFamily="34" charset="0"/>
            </a:endParaRPr>
          </a:p>
          <a:p>
            <a:endParaRPr lang="hu-HU">
              <a:latin typeface="Century Gothic" pitchFamily="34" charset="0"/>
            </a:endParaRPr>
          </a:p>
          <a:p>
            <a:r>
              <a:rPr lang="en-AU">
                <a:latin typeface="Century Gothic" pitchFamily="34" charset="0"/>
              </a:rPr>
              <a:t>Financial disincentives for GPs to prescribe</a:t>
            </a:r>
            <a:endParaRPr lang="hu-HU">
              <a:latin typeface="Century Gothic" pitchFamily="34" charset="0"/>
            </a:endParaRPr>
          </a:p>
          <a:p>
            <a:endParaRPr lang="en-GB">
              <a:latin typeface="Century Gothic" pitchFamily="34" charset="0"/>
            </a:endParaRPr>
          </a:p>
        </p:txBody>
      </p:sp>
      <p:sp>
        <p:nvSpPr>
          <p:cNvPr id="20484" name="Élőláb helye 4"/>
          <p:cNvSpPr>
            <a:spLocks noGrp="1"/>
          </p:cNvSpPr>
          <p:nvPr>
            <p:ph type="ftr" sz="quarter" idx="11"/>
          </p:nvPr>
        </p:nvSpPr>
        <p:spPr bwMode="auto">
          <a:xfrm>
            <a:off x="166688" y="6432550"/>
            <a:ext cx="864393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Awakenings Foundation - A Semmelweis University Centre</a:t>
            </a:r>
            <a:endParaRPr lang="en-GB">
              <a:cs typeface="Arial" charset="0"/>
            </a:endParaRPr>
          </a:p>
        </p:txBody>
      </p:sp>
      <p:sp>
        <p:nvSpPr>
          <p:cNvPr id="20485" name="Dia számának helye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836DD6-386A-4A3F-91C3-6A8C3EBF1FD0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9625" y="447675"/>
            <a:ext cx="10855325" cy="969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9150" y="2222500"/>
            <a:ext cx="10553700" cy="3636963"/>
          </a:xfrm>
        </p:spPr>
        <p:txBody>
          <a:bodyPr/>
          <a:lstStyle/>
          <a:p>
            <a:pPr fontAlgn="auto">
              <a:buFont typeface="Wingdings 2" charset="2"/>
              <a:buChar char=""/>
              <a:defRPr/>
            </a:pPr>
            <a:endParaRPr lang="en-GB" dirty="0"/>
          </a:p>
        </p:txBody>
      </p:sp>
      <p:sp>
        <p:nvSpPr>
          <p:cNvPr id="21507" name="Élőláb hely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Awakenings Foundation - A Semmelweis University Centre</a:t>
            </a:r>
            <a:endParaRPr lang="en-GB">
              <a:cs typeface="Arial" charset="0"/>
            </a:endParaRPr>
          </a:p>
        </p:txBody>
      </p:sp>
      <p:sp>
        <p:nvSpPr>
          <p:cNvPr id="21508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C24768-F703-404B-B3C6-8DF70BD54E72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sz="2800" dirty="0">
                <a:solidFill>
                  <a:schemeClr val="tx1"/>
                </a:solidFill>
              </a:rPr>
              <a:t>Mental Health </a:t>
            </a:r>
            <a:r>
              <a:rPr lang="hu-HU" sz="2800" dirty="0" err="1">
                <a:solidFill>
                  <a:schemeClr val="tx1"/>
                </a:solidFill>
              </a:rPr>
              <a:t>Outpatient</a:t>
            </a:r>
            <a:r>
              <a:rPr lang="hu-HU" sz="2800" dirty="0">
                <a:solidFill>
                  <a:schemeClr val="tx1"/>
                </a:solidFill>
              </a:rPr>
              <a:t> </a:t>
            </a:r>
            <a:r>
              <a:rPr lang="hu-HU" sz="2800" dirty="0" err="1">
                <a:solidFill>
                  <a:schemeClr val="tx1"/>
                </a:solidFill>
              </a:rPr>
              <a:t>Care</a:t>
            </a:r>
            <a:r>
              <a:rPr lang="hu-HU" sz="2800" dirty="0">
                <a:solidFill>
                  <a:schemeClr val="tx1"/>
                </a:solidFill>
              </a:rPr>
              <a:t> </a:t>
            </a:r>
            <a:r>
              <a:rPr lang="hu-HU" sz="2800" dirty="0" err="1">
                <a:solidFill>
                  <a:schemeClr val="tx1"/>
                </a:solidFill>
              </a:rPr>
              <a:t>Units</a:t>
            </a:r>
            <a:r>
              <a:rPr lang="hu-HU" sz="2800" dirty="0">
                <a:solidFill>
                  <a:schemeClr val="tx1"/>
                </a:solidFill>
              </a:rPr>
              <a:t> and </a:t>
            </a:r>
            <a:r>
              <a:rPr lang="hu-HU" sz="2800" dirty="0" err="1">
                <a:solidFill>
                  <a:schemeClr val="tx1"/>
                </a:solidFill>
              </a:rPr>
              <a:t>Community</a:t>
            </a:r>
            <a:r>
              <a:rPr lang="hu-HU" sz="2800" dirty="0">
                <a:solidFill>
                  <a:schemeClr val="tx1"/>
                </a:solidFill>
              </a:rPr>
              <a:t> </a:t>
            </a:r>
            <a:r>
              <a:rPr lang="hu-HU" sz="2800" dirty="0" err="1" smtClean="0">
                <a:solidFill>
                  <a:schemeClr val="tx1"/>
                </a:solidFill>
              </a:rPr>
              <a:t>Centres</a:t>
            </a:r>
            <a:r>
              <a:rPr lang="hu-HU" sz="2800" dirty="0" smtClean="0">
                <a:solidFill>
                  <a:schemeClr val="tx1"/>
                </a:solidFill>
              </a:rPr>
              <a:t> - </a:t>
            </a:r>
            <a:endParaRPr lang="en-GB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14388" y="1931988"/>
            <a:ext cx="5189537" cy="576262"/>
          </a:xfrm>
        </p:spPr>
        <p:txBody>
          <a:bodyPr/>
          <a:lstStyle/>
          <a:p>
            <a:pPr algn="l" fontAlgn="auto">
              <a:buFont typeface="Wingdings 2" charset="2"/>
              <a:buNone/>
              <a:defRPr/>
            </a:pPr>
            <a:r>
              <a:rPr lang="hu-HU" b="1" dirty="0" err="1" smtClean="0"/>
              <a:t>Outpatient</a:t>
            </a:r>
            <a:r>
              <a:rPr lang="hu-HU" b="1" dirty="0" smtClean="0"/>
              <a:t> </a:t>
            </a:r>
            <a:r>
              <a:rPr lang="hu-HU" b="1" dirty="0" err="1" smtClean="0"/>
              <a:t>Clinics</a:t>
            </a:r>
            <a:endParaRPr lang="en-GB" b="1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14388" y="2751138"/>
            <a:ext cx="5189537" cy="3109912"/>
          </a:xfrm>
        </p:spPr>
        <p:txBody>
          <a:bodyPr/>
          <a:lstStyle/>
          <a:p>
            <a:pPr fontAlgn="auto">
              <a:buFont typeface="Wingdings 2" charset="2"/>
              <a:buChar char=""/>
              <a:defRPr/>
            </a:pPr>
            <a:endParaRPr lang="hu-HU" dirty="0"/>
          </a:p>
          <a:p>
            <a:pPr fontAlgn="auto">
              <a:buFont typeface="Wingdings 2" charset="2"/>
              <a:buChar char=""/>
              <a:defRPr/>
            </a:pPr>
            <a:r>
              <a:rPr lang="en-AU" dirty="0" smtClean="0"/>
              <a:t>basic </a:t>
            </a:r>
            <a:r>
              <a:rPr lang="en-AU" dirty="0"/>
              <a:t>and </a:t>
            </a:r>
            <a:r>
              <a:rPr lang="en-AU" dirty="0" smtClean="0"/>
              <a:t>medical</a:t>
            </a:r>
            <a:endParaRPr lang="hu-HU" dirty="0"/>
          </a:p>
          <a:p>
            <a:pPr fontAlgn="auto">
              <a:buFont typeface="Wingdings 2" charset="2"/>
              <a:buChar char=""/>
              <a:defRPr/>
            </a:pPr>
            <a:endParaRPr lang="hu-HU" dirty="0" smtClean="0"/>
          </a:p>
          <a:p>
            <a:pPr fontAlgn="auto">
              <a:buFont typeface="Wingdings 2" charset="2"/>
              <a:buChar char=""/>
              <a:defRPr/>
            </a:pPr>
            <a:r>
              <a:rPr lang="hu-HU" dirty="0" err="1"/>
              <a:t>o</a:t>
            </a:r>
            <a:r>
              <a:rPr lang="hu-HU" dirty="0" err="1" smtClean="0"/>
              <a:t>ften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en-AU" dirty="0" smtClean="0"/>
              <a:t> </a:t>
            </a:r>
            <a:r>
              <a:rPr lang="en-AU" dirty="0"/>
              <a:t>stigmatizing </a:t>
            </a:r>
            <a:r>
              <a:rPr lang="en-AU" dirty="0" smtClean="0"/>
              <a:t>settings</a:t>
            </a:r>
            <a:endParaRPr lang="hu-HU" dirty="0" smtClean="0"/>
          </a:p>
          <a:p>
            <a:pPr fontAlgn="auto">
              <a:buFont typeface="Wingdings 2" charset="2"/>
              <a:buChar char=""/>
              <a:defRPr/>
            </a:pPr>
            <a:endParaRPr lang="hu-HU" dirty="0" smtClean="0"/>
          </a:p>
          <a:p>
            <a:pPr fontAlgn="auto">
              <a:buFont typeface="Wingdings 2" charset="2"/>
              <a:buChar char=""/>
              <a:defRPr/>
            </a:pPr>
            <a:r>
              <a:rPr lang="hu-HU" dirty="0" err="1"/>
              <a:t>l</a:t>
            </a:r>
            <a:r>
              <a:rPr lang="hu-HU" dirty="0" err="1" smtClean="0"/>
              <a:t>ong</a:t>
            </a:r>
            <a:r>
              <a:rPr lang="hu-HU" dirty="0" smtClean="0"/>
              <a:t> </a:t>
            </a:r>
            <a:r>
              <a:rPr lang="hu-HU" dirty="0" err="1" smtClean="0"/>
              <a:t>waiting</a:t>
            </a:r>
            <a:r>
              <a:rPr lang="hu-HU" dirty="0" smtClean="0"/>
              <a:t> </a:t>
            </a:r>
            <a:r>
              <a:rPr lang="hu-HU" dirty="0" err="1" smtClean="0"/>
              <a:t>list</a:t>
            </a:r>
            <a:endParaRPr lang="hu-HU" dirty="0" smtClean="0"/>
          </a:p>
          <a:p>
            <a:pPr fontAlgn="auto">
              <a:buFont typeface="Wingdings 2" charset="2"/>
              <a:buChar char=""/>
              <a:defRPr/>
            </a:pP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096000" y="1782763"/>
            <a:ext cx="5194300" cy="576262"/>
          </a:xfrm>
        </p:spPr>
        <p:txBody>
          <a:bodyPr/>
          <a:lstStyle/>
          <a:p>
            <a:pPr algn="l" fontAlgn="auto">
              <a:buFont typeface="Wingdings 2" charset="2"/>
              <a:buNone/>
              <a:defRPr/>
            </a:pPr>
            <a:r>
              <a:rPr lang="hu-HU" b="1" dirty="0" err="1" smtClean="0"/>
              <a:t>Outpatient</a:t>
            </a:r>
            <a:r>
              <a:rPr lang="hu-HU" b="1" dirty="0" smtClean="0"/>
              <a:t> </a:t>
            </a:r>
            <a:r>
              <a:rPr lang="hu-HU" b="1" dirty="0" err="1" smtClean="0"/>
              <a:t>Centres</a:t>
            </a:r>
            <a:endParaRPr lang="en-GB" b="1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88075" y="2500313"/>
            <a:ext cx="5194300" cy="3906837"/>
          </a:xfrm>
        </p:spPr>
        <p:txBody>
          <a:bodyPr>
            <a:noAutofit/>
          </a:bodyPr>
          <a:lstStyle/>
          <a:p>
            <a:pPr marL="0" indent="0" fontAlgn="auto">
              <a:buFont typeface="Wingdings 2" charset="2"/>
              <a:buNone/>
              <a:defRPr/>
            </a:pPr>
            <a:r>
              <a:rPr lang="hu-HU" dirty="0" err="1"/>
              <a:t>offer</a:t>
            </a:r>
            <a:r>
              <a:rPr lang="hu-HU" dirty="0"/>
              <a:t> </a:t>
            </a:r>
            <a:endParaRPr lang="hu-HU" dirty="0" smtClean="0"/>
          </a:p>
          <a:p>
            <a:pPr fontAlgn="auto">
              <a:buFont typeface="Wingdings 2" charset="2"/>
              <a:buChar char=""/>
              <a:defRPr/>
            </a:pPr>
            <a:r>
              <a:rPr lang="hu-HU" dirty="0" smtClean="0"/>
              <a:t>a </a:t>
            </a:r>
            <a:r>
              <a:rPr lang="hu-HU" dirty="0" err="1"/>
              <a:t>multi-disciplinary</a:t>
            </a:r>
            <a:r>
              <a:rPr lang="hu-HU" dirty="0"/>
              <a:t> </a:t>
            </a:r>
            <a:r>
              <a:rPr lang="hu-HU" dirty="0" err="1" smtClean="0"/>
              <a:t>approach</a:t>
            </a:r>
            <a:endParaRPr lang="hu-HU" dirty="0"/>
          </a:p>
          <a:p>
            <a:pPr fontAlgn="auto">
              <a:buFont typeface="Wingdings 2" charset="2"/>
              <a:buChar char=""/>
              <a:defRPr/>
            </a:pPr>
            <a:r>
              <a:rPr lang="hu-HU" dirty="0" smtClean="0"/>
              <a:t>a </a:t>
            </a:r>
            <a:r>
              <a:rPr lang="hu-HU" dirty="0" err="1"/>
              <a:t>range</a:t>
            </a:r>
            <a:r>
              <a:rPr lang="hu-HU" dirty="0"/>
              <a:t> of </a:t>
            </a:r>
            <a:r>
              <a:rPr lang="hu-HU" dirty="0" err="1"/>
              <a:t>interventions</a:t>
            </a:r>
            <a:r>
              <a:rPr lang="hu-HU" dirty="0"/>
              <a:t> </a:t>
            </a:r>
            <a:r>
              <a:rPr lang="hu-HU" dirty="0" err="1"/>
              <a:t>including</a:t>
            </a:r>
            <a:r>
              <a:rPr lang="hu-HU" dirty="0"/>
              <a:t> </a:t>
            </a:r>
            <a:r>
              <a:rPr lang="hu-HU" dirty="0" err="1"/>
              <a:t>outreach</a:t>
            </a:r>
            <a:r>
              <a:rPr lang="hu-HU" dirty="0"/>
              <a:t> and </a:t>
            </a:r>
            <a:r>
              <a:rPr lang="hu-HU" dirty="0" err="1"/>
              <a:t>psychosocial</a:t>
            </a:r>
            <a:r>
              <a:rPr lang="hu-HU" dirty="0"/>
              <a:t> </a:t>
            </a:r>
            <a:r>
              <a:rPr lang="hu-HU" dirty="0" err="1" smtClean="0"/>
              <a:t>interventions</a:t>
            </a:r>
            <a:r>
              <a:rPr lang="hu-HU" dirty="0" smtClean="0"/>
              <a:t>.</a:t>
            </a:r>
          </a:p>
          <a:p>
            <a:pPr fontAlgn="auto">
              <a:buFont typeface="Wingdings 2" charset="2"/>
              <a:buChar char=""/>
              <a:defRPr/>
            </a:pPr>
            <a:r>
              <a:rPr lang="hu-HU" dirty="0" err="1"/>
              <a:t>i</a:t>
            </a:r>
            <a:r>
              <a:rPr lang="hu-HU" dirty="0" err="1" smtClean="0"/>
              <a:t>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community</a:t>
            </a:r>
            <a:r>
              <a:rPr lang="hu-HU" dirty="0" smtClean="0"/>
              <a:t> </a:t>
            </a:r>
          </a:p>
          <a:p>
            <a:pPr fontAlgn="auto">
              <a:buFont typeface="Wingdings 2" charset="2"/>
              <a:buChar char=""/>
              <a:defRPr/>
            </a:pPr>
            <a:endParaRPr lang="hu-HU" dirty="0"/>
          </a:p>
          <a:p>
            <a:pPr marL="0" indent="0" fontAlgn="auto">
              <a:buFont typeface="Wingdings 2" charset="2"/>
              <a:buNone/>
              <a:defRPr/>
            </a:pPr>
            <a:r>
              <a:rPr lang="hu-HU" dirty="0" smtClean="0"/>
              <a:t> </a:t>
            </a:r>
            <a:r>
              <a:rPr lang="hu-HU" dirty="0" err="1"/>
              <a:t>This</a:t>
            </a:r>
            <a:r>
              <a:rPr lang="hu-HU" dirty="0"/>
              <a:t> </a:t>
            </a:r>
            <a:r>
              <a:rPr lang="hu-HU" dirty="0" err="1"/>
              <a:t>diversity</a:t>
            </a:r>
            <a:r>
              <a:rPr lang="hu-HU" dirty="0"/>
              <a:t> </a:t>
            </a:r>
            <a:r>
              <a:rPr lang="hu-HU" dirty="0" err="1" smtClean="0"/>
              <a:t>meets</a:t>
            </a:r>
            <a:r>
              <a:rPr lang="hu-HU" dirty="0" smtClean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needs</a:t>
            </a:r>
            <a:r>
              <a:rPr lang="hu-HU" dirty="0"/>
              <a:t> of </a:t>
            </a:r>
            <a:r>
              <a:rPr lang="hu-HU" dirty="0" err="1"/>
              <a:t>patients</a:t>
            </a:r>
            <a:r>
              <a:rPr lang="hu-HU" dirty="0"/>
              <a:t>, </a:t>
            </a:r>
            <a:endParaRPr lang="hu-HU" dirty="0" smtClean="0"/>
          </a:p>
          <a:p>
            <a:pPr fontAlgn="auto">
              <a:buFont typeface="Wingdings 2" charset="2"/>
              <a:buChar char=""/>
              <a:defRPr/>
            </a:pPr>
            <a:r>
              <a:rPr lang="hu-HU" dirty="0" err="1" smtClean="0"/>
              <a:t>enabling</a:t>
            </a:r>
            <a:r>
              <a:rPr lang="hu-HU" dirty="0" smtClean="0"/>
              <a:t> </a:t>
            </a:r>
            <a:r>
              <a:rPr lang="hu-HU" dirty="0" err="1"/>
              <a:t>adequate</a:t>
            </a:r>
            <a:r>
              <a:rPr lang="hu-HU" dirty="0"/>
              <a:t> </a:t>
            </a:r>
            <a:r>
              <a:rPr lang="hu-HU" dirty="0" err="1"/>
              <a:t>early</a:t>
            </a:r>
            <a:r>
              <a:rPr lang="hu-HU" dirty="0"/>
              <a:t> </a:t>
            </a:r>
            <a:r>
              <a:rPr lang="hu-HU" dirty="0" err="1"/>
              <a:t>interventions</a:t>
            </a:r>
            <a:r>
              <a:rPr lang="hu-HU" dirty="0"/>
              <a:t> </a:t>
            </a:r>
            <a:r>
              <a:rPr lang="hu-HU" dirty="0" err="1"/>
              <a:t>preventing</a:t>
            </a:r>
            <a:r>
              <a:rPr lang="hu-HU" dirty="0"/>
              <a:t> </a:t>
            </a:r>
            <a:r>
              <a:rPr lang="hu-HU" dirty="0" err="1"/>
              <a:t>deterioration</a:t>
            </a:r>
            <a:r>
              <a:rPr lang="hu-HU" dirty="0" smtClean="0"/>
              <a:t>.</a:t>
            </a:r>
            <a:endParaRPr lang="hu-HU" dirty="0"/>
          </a:p>
          <a:p>
            <a:pPr fontAlgn="auto">
              <a:buFont typeface="Wingdings 2" charset="2"/>
              <a:buChar char=""/>
              <a:defRPr/>
            </a:pPr>
            <a:r>
              <a:rPr lang="hu-HU" dirty="0" err="1" smtClean="0"/>
              <a:t>Centres</a:t>
            </a:r>
            <a:r>
              <a:rPr lang="hu-HU" dirty="0" smtClean="0"/>
              <a:t> of excellence  </a:t>
            </a:r>
            <a:r>
              <a:rPr lang="hu-HU" dirty="0" err="1" smtClean="0"/>
              <a:t>located</a:t>
            </a:r>
            <a:r>
              <a:rPr lang="hu-HU" dirty="0" smtClean="0"/>
              <a:t> </a:t>
            </a:r>
            <a:r>
              <a:rPr lang="hu-HU" dirty="0" err="1" smtClean="0"/>
              <a:t>mainly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urban</a:t>
            </a:r>
            <a:r>
              <a:rPr lang="hu-HU" dirty="0" smtClean="0"/>
              <a:t> </a:t>
            </a:r>
            <a:r>
              <a:rPr lang="hu-HU" dirty="0" err="1" smtClean="0"/>
              <a:t>settings</a:t>
            </a:r>
            <a:endParaRPr lang="hu-HU" dirty="0"/>
          </a:p>
          <a:p>
            <a:pPr fontAlgn="auto">
              <a:buFont typeface="Wingdings 2" charset="2"/>
              <a:buChar char=""/>
              <a:defRPr/>
            </a:pPr>
            <a:endParaRPr lang="en-GB" sz="1600" dirty="0"/>
          </a:p>
        </p:txBody>
      </p:sp>
      <p:sp>
        <p:nvSpPr>
          <p:cNvPr id="22534" name="Élőláb helye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Awakenings Foundation - A Semmelweis University Centre</a:t>
            </a:r>
            <a:endParaRPr lang="en-GB">
              <a:cs typeface="Arial" charset="0"/>
            </a:endParaRPr>
          </a:p>
        </p:txBody>
      </p:sp>
      <p:sp>
        <p:nvSpPr>
          <p:cNvPr id="22535" name="Dia számának helye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1C8977-1836-4A69-B501-F9395244E22D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0850" y="1104900"/>
            <a:ext cx="10156825" cy="9699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342900" indent="-342900" defTabSz="914400"/>
            <a:r>
              <a:rPr lang="hu-HU" sz="2800" smtClean="0">
                <a:solidFill>
                  <a:schemeClr val="tx1"/>
                </a:solidFill>
              </a:rPr>
              <a:t/>
            </a:r>
            <a:br>
              <a:rPr lang="hu-HU" sz="2800" smtClean="0">
                <a:solidFill>
                  <a:schemeClr val="tx1"/>
                </a:solidFill>
              </a:rPr>
            </a:br>
            <a:r>
              <a:rPr lang="hu-HU" sz="2800" smtClean="0">
                <a:solidFill>
                  <a:schemeClr val="tx1"/>
                </a:solidFill>
              </a:rPr>
              <a:t/>
            </a:r>
            <a:br>
              <a:rPr lang="hu-HU" sz="2800" smtClean="0">
                <a:solidFill>
                  <a:schemeClr val="tx1"/>
                </a:solidFill>
              </a:rPr>
            </a:br>
            <a:r>
              <a:rPr lang="hu-HU" sz="2800" smtClean="0">
                <a:solidFill>
                  <a:schemeClr val="tx1"/>
                </a:solidFill>
              </a:rPr>
              <a:t/>
            </a:r>
            <a:br>
              <a:rPr lang="hu-HU" sz="2800" smtClean="0">
                <a:solidFill>
                  <a:schemeClr val="tx1"/>
                </a:solidFill>
              </a:rPr>
            </a:br>
            <a:r>
              <a:rPr lang="hu-HU" sz="2800" smtClean="0">
                <a:solidFill>
                  <a:schemeClr val="tx1"/>
                </a:solidFill>
              </a:rPr>
              <a:t/>
            </a:r>
            <a:br>
              <a:rPr lang="hu-HU" sz="2800" smtClean="0">
                <a:solidFill>
                  <a:schemeClr val="tx1"/>
                </a:solidFill>
              </a:rPr>
            </a:br>
            <a:r>
              <a:rPr lang="en-AU" sz="3200" smtClean="0">
                <a:solidFill>
                  <a:schemeClr val="tx1"/>
                </a:solidFill>
              </a:rPr>
              <a:t>Inpatient and residential care</a:t>
            </a:r>
            <a:r>
              <a:rPr lang="hu-HU" sz="3200" smtClean="0">
                <a:solidFill>
                  <a:schemeClr val="tx1"/>
                </a:solidFill>
              </a:rPr>
              <a:t> (I)</a:t>
            </a:r>
            <a:br>
              <a:rPr lang="hu-HU" sz="3200" smtClean="0">
                <a:solidFill>
                  <a:schemeClr val="tx1"/>
                </a:solidFill>
              </a:rPr>
            </a:br>
            <a:r>
              <a:rPr lang="en-AU" sz="3200" smtClean="0">
                <a:solidFill>
                  <a:schemeClr val="tx1"/>
                </a:solidFill>
              </a:rPr>
              <a:t>Acute care</a:t>
            </a:r>
            <a:r>
              <a:rPr lang="hu-HU" sz="3200" smtClean="0">
                <a:solidFill>
                  <a:schemeClr val="tx1"/>
                </a:solidFill>
              </a:rPr>
              <a:t> </a:t>
            </a:r>
            <a:r>
              <a:rPr lang="hu-HU" sz="2800" smtClean="0">
                <a:solidFill>
                  <a:schemeClr val="tx1"/>
                </a:solidFill>
              </a:rPr>
              <a:t>– </a:t>
            </a:r>
            <a:r>
              <a:rPr lang="hu-HU" sz="2400" smtClean="0">
                <a:solidFill>
                  <a:schemeClr val="tx1"/>
                </a:solidFill>
              </a:rPr>
              <a:t>difficult of access, a service with limited efficiency</a:t>
            </a:r>
            <a:r>
              <a:rPr lang="hu-HU" sz="2800" smtClean="0">
                <a:solidFill>
                  <a:schemeClr val="tx1"/>
                </a:solidFill>
              </a:rPr>
              <a:t/>
            </a:r>
            <a:br>
              <a:rPr lang="hu-HU" sz="2800" smtClean="0">
                <a:solidFill>
                  <a:schemeClr val="tx1"/>
                </a:solidFill>
              </a:rPr>
            </a:br>
            <a:endParaRPr lang="en-GB" sz="2800" smtClean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9150" y="2222500"/>
            <a:ext cx="10553700" cy="4330700"/>
          </a:xfrm>
        </p:spPr>
        <p:txBody>
          <a:bodyPr/>
          <a:lstStyle/>
          <a:p>
            <a:pPr fontAlgn="auto">
              <a:buFont typeface="Wingdings 2" charset="2"/>
              <a:buChar char=""/>
              <a:defRPr/>
            </a:pPr>
            <a:r>
              <a:rPr lang="en-AU" dirty="0"/>
              <a:t>47 hospitals with 85 units </a:t>
            </a:r>
            <a:r>
              <a:rPr lang="en-AU" dirty="0" err="1" smtClean="0"/>
              <a:t>provid</a:t>
            </a:r>
            <a:r>
              <a:rPr lang="hu-HU" dirty="0" smtClean="0"/>
              <a:t>e</a:t>
            </a:r>
            <a:r>
              <a:rPr lang="en-AU" dirty="0" smtClean="0"/>
              <a:t> </a:t>
            </a:r>
            <a:r>
              <a:rPr lang="en-AU" dirty="0"/>
              <a:t>3,300 acute beds, an average of 70 beds per hospital and 39 beds per </a:t>
            </a:r>
            <a:r>
              <a:rPr lang="en-AU" dirty="0" smtClean="0"/>
              <a:t>unit</a:t>
            </a:r>
            <a:endParaRPr lang="hu-HU" dirty="0" smtClean="0"/>
          </a:p>
          <a:p>
            <a:pPr fontAlgn="auto">
              <a:buFont typeface="Wingdings 2" charset="2"/>
              <a:buChar char=""/>
              <a:defRPr/>
            </a:pPr>
            <a:r>
              <a:rPr lang="hu-HU" dirty="0" smtClean="0"/>
              <a:t>N</a:t>
            </a:r>
            <a:r>
              <a:rPr lang="en-AU" dirty="0" smtClean="0"/>
              <a:t>umber </a:t>
            </a:r>
            <a:r>
              <a:rPr lang="en-AU" dirty="0"/>
              <a:t>of acute </a:t>
            </a:r>
            <a:r>
              <a:rPr lang="en-AU" dirty="0" smtClean="0"/>
              <a:t>beds</a:t>
            </a:r>
            <a:r>
              <a:rPr lang="hu-HU" dirty="0" smtClean="0"/>
              <a:t>:</a:t>
            </a:r>
            <a:r>
              <a:rPr lang="en-AU" dirty="0" smtClean="0"/>
              <a:t> </a:t>
            </a:r>
            <a:r>
              <a:rPr lang="en-AU" dirty="0"/>
              <a:t>3.4 per 10,000 </a:t>
            </a:r>
            <a:r>
              <a:rPr lang="en-AU" dirty="0" smtClean="0"/>
              <a:t>population</a:t>
            </a:r>
            <a:endParaRPr lang="hu-HU" dirty="0" smtClean="0"/>
          </a:p>
          <a:p>
            <a:pPr fontAlgn="auto">
              <a:buFont typeface="Wingdings 2" charset="2"/>
              <a:buChar char=""/>
              <a:defRPr/>
            </a:pPr>
            <a:r>
              <a:rPr lang="en-AU" dirty="0" smtClean="0"/>
              <a:t>Number </a:t>
            </a:r>
            <a:r>
              <a:rPr lang="en-AU" dirty="0"/>
              <a:t>of admissions, at about 7 per 1,000 </a:t>
            </a:r>
            <a:r>
              <a:rPr lang="en-AU" dirty="0" smtClean="0"/>
              <a:t>population</a:t>
            </a:r>
            <a:endParaRPr lang="hu-HU" dirty="0" smtClean="0"/>
          </a:p>
          <a:p>
            <a:pPr fontAlgn="auto">
              <a:buFont typeface="Wingdings 2" charset="2"/>
              <a:buChar char=""/>
              <a:defRPr/>
            </a:pPr>
            <a:r>
              <a:rPr lang="en-AU" dirty="0" smtClean="0"/>
              <a:t>Length </a:t>
            </a:r>
            <a:r>
              <a:rPr lang="en-AU" dirty="0"/>
              <a:t>of stay is short for a system without extensive community support follow-up </a:t>
            </a:r>
            <a:r>
              <a:rPr lang="en-AU" dirty="0" smtClean="0"/>
              <a:t>programmes</a:t>
            </a:r>
            <a:r>
              <a:rPr lang="hu-HU" dirty="0" smtClean="0"/>
              <a:t>:</a:t>
            </a:r>
          </a:p>
          <a:p>
            <a:pPr marL="1257300" lvl="3" indent="0" fontAlgn="auto">
              <a:buFont typeface="Wingdings 2" charset="2"/>
              <a:buNone/>
              <a:defRPr/>
            </a:pPr>
            <a:r>
              <a:rPr lang="hu-HU" sz="1800" dirty="0" err="1"/>
              <a:t>A</a:t>
            </a:r>
            <a:r>
              <a:rPr lang="hu-HU" sz="1800" dirty="0" err="1" smtClean="0"/>
              <a:t>cute</a:t>
            </a:r>
            <a:r>
              <a:rPr lang="hu-HU" sz="1800" dirty="0" smtClean="0"/>
              <a:t> </a:t>
            </a:r>
            <a:r>
              <a:rPr lang="hu-HU" sz="1800" dirty="0" err="1"/>
              <a:t>hospital</a:t>
            </a:r>
            <a:r>
              <a:rPr lang="hu-HU" sz="1800" dirty="0"/>
              <a:t> </a:t>
            </a:r>
            <a:r>
              <a:rPr lang="hu-HU" sz="1800" dirty="0" err="1"/>
              <a:t>beds</a:t>
            </a:r>
            <a:r>
              <a:rPr lang="hu-HU" sz="1800" dirty="0"/>
              <a:t> </a:t>
            </a:r>
            <a:r>
              <a:rPr lang="hu-HU" sz="1800" dirty="0" err="1"/>
              <a:t>are</a:t>
            </a:r>
            <a:r>
              <a:rPr lang="hu-HU" sz="1800" dirty="0"/>
              <a:t> </a:t>
            </a:r>
            <a:r>
              <a:rPr lang="hu-HU" sz="1800" dirty="0" err="1"/>
              <a:t>not</a:t>
            </a:r>
            <a:r>
              <a:rPr lang="hu-HU" sz="1800" dirty="0"/>
              <a:t> </a:t>
            </a:r>
            <a:r>
              <a:rPr lang="hu-HU" sz="1800" dirty="0" err="1"/>
              <a:t>used</a:t>
            </a:r>
            <a:r>
              <a:rPr lang="hu-HU" sz="1800" dirty="0"/>
              <a:t> </a:t>
            </a:r>
            <a:r>
              <a:rPr lang="hu-HU" sz="1800" dirty="0" err="1"/>
              <a:t>well</a:t>
            </a:r>
            <a:r>
              <a:rPr lang="hu-HU" sz="1800" dirty="0"/>
              <a:t> </a:t>
            </a:r>
            <a:r>
              <a:rPr lang="hu-HU" sz="1800" dirty="0" err="1"/>
              <a:t>in</a:t>
            </a:r>
            <a:r>
              <a:rPr lang="hu-HU" sz="1800" dirty="0"/>
              <a:t> Hungary, </a:t>
            </a:r>
            <a:r>
              <a:rPr lang="hu-HU" sz="1800" dirty="0" err="1"/>
              <a:t>with</a:t>
            </a:r>
            <a:r>
              <a:rPr lang="hu-HU" sz="1800" dirty="0"/>
              <a:t> a </a:t>
            </a:r>
            <a:r>
              <a:rPr lang="hu-HU" sz="1800" dirty="0" err="1"/>
              <a:t>large</a:t>
            </a:r>
            <a:r>
              <a:rPr lang="hu-HU" sz="1800" dirty="0"/>
              <a:t> </a:t>
            </a:r>
            <a:r>
              <a:rPr lang="hu-HU" sz="1800" dirty="0" err="1"/>
              <a:t>number</a:t>
            </a:r>
            <a:r>
              <a:rPr lang="hu-HU" sz="1800" dirty="0"/>
              <a:t> of </a:t>
            </a:r>
            <a:r>
              <a:rPr lang="hu-HU" sz="1800" dirty="0" err="1"/>
              <a:t>brief</a:t>
            </a:r>
            <a:r>
              <a:rPr lang="hu-HU" sz="1800" dirty="0"/>
              <a:t> </a:t>
            </a:r>
            <a:r>
              <a:rPr lang="hu-HU" sz="1800" dirty="0" err="1"/>
              <a:t>admissions</a:t>
            </a:r>
            <a:r>
              <a:rPr lang="hu-HU" dirty="0" smtClean="0"/>
              <a:t>.</a:t>
            </a:r>
            <a:r>
              <a:rPr lang="hu-HU" dirty="0"/>
              <a:t> </a:t>
            </a:r>
          </a:p>
          <a:p>
            <a:pPr fontAlgn="auto">
              <a:buFont typeface="Wingdings 2" charset="2"/>
              <a:buChar char=""/>
              <a:defRPr/>
            </a:pPr>
            <a:r>
              <a:rPr lang="hu-HU" dirty="0" smtClean="0"/>
              <a:t>The </a:t>
            </a:r>
            <a:r>
              <a:rPr lang="hu-HU" dirty="0" err="1"/>
              <a:t>financial</a:t>
            </a:r>
            <a:r>
              <a:rPr lang="hu-HU" dirty="0"/>
              <a:t> </a:t>
            </a:r>
            <a:r>
              <a:rPr lang="hu-HU" dirty="0" err="1"/>
              <a:t>system</a:t>
            </a:r>
            <a:r>
              <a:rPr lang="hu-HU" dirty="0"/>
              <a:t> </a:t>
            </a:r>
            <a:r>
              <a:rPr lang="hu-HU" dirty="0" err="1"/>
              <a:t>creates</a:t>
            </a:r>
            <a:r>
              <a:rPr lang="hu-HU" dirty="0"/>
              <a:t> </a:t>
            </a:r>
            <a:r>
              <a:rPr lang="hu-HU" dirty="0" err="1" smtClean="0"/>
              <a:t>incentives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/>
              <a:t>admit</a:t>
            </a:r>
            <a:r>
              <a:rPr lang="hu-HU" dirty="0"/>
              <a:t>, </a:t>
            </a:r>
            <a:r>
              <a:rPr lang="hu-HU" dirty="0" err="1"/>
              <a:t>particularly</a:t>
            </a:r>
            <a:r>
              <a:rPr lang="hu-HU" dirty="0"/>
              <a:t> “</a:t>
            </a:r>
            <a:r>
              <a:rPr lang="hu-HU" dirty="0" err="1"/>
              <a:t>easy</a:t>
            </a:r>
            <a:r>
              <a:rPr lang="hu-HU" dirty="0"/>
              <a:t>” </a:t>
            </a:r>
            <a:r>
              <a:rPr lang="hu-HU" dirty="0" err="1" smtClean="0"/>
              <a:t>patients</a:t>
            </a:r>
            <a:endParaRPr lang="hu-HU" dirty="0"/>
          </a:p>
          <a:p>
            <a:pPr fontAlgn="auto">
              <a:buFont typeface="Wingdings 2" charset="2"/>
              <a:buChar char=""/>
              <a:defRPr/>
            </a:pPr>
            <a:r>
              <a:rPr lang="hu-HU" dirty="0" err="1"/>
              <a:t>Structural</a:t>
            </a:r>
            <a:r>
              <a:rPr lang="hu-HU" dirty="0"/>
              <a:t> </a:t>
            </a:r>
            <a:r>
              <a:rPr lang="hu-HU" dirty="0" err="1"/>
              <a:t>conditions</a:t>
            </a:r>
            <a:r>
              <a:rPr lang="hu-HU" dirty="0"/>
              <a:t> of </a:t>
            </a:r>
            <a:r>
              <a:rPr lang="hu-HU" dirty="0" err="1"/>
              <a:t>hospitals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deteriorating</a:t>
            </a:r>
            <a:r>
              <a:rPr lang="hu-HU" dirty="0"/>
              <a:t>, and </a:t>
            </a:r>
            <a:r>
              <a:rPr lang="hu-HU" dirty="0" err="1"/>
              <a:t>would</a:t>
            </a:r>
            <a:r>
              <a:rPr lang="hu-HU" dirty="0"/>
              <a:t> </a:t>
            </a:r>
            <a:r>
              <a:rPr lang="hu-HU" dirty="0" err="1"/>
              <a:t>benefit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investment</a:t>
            </a:r>
            <a:r>
              <a:rPr lang="hu-HU" dirty="0"/>
              <a:t>.</a:t>
            </a:r>
          </a:p>
          <a:p>
            <a:pPr fontAlgn="auto">
              <a:buFont typeface="Wingdings 2" charset="2"/>
              <a:buChar char=""/>
              <a:defRPr/>
            </a:pPr>
            <a:endParaRPr lang="en-GB" dirty="0"/>
          </a:p>
        </p:txBody>
      </p:sp>
      <p:sp>
        <p:nvSpPr>
          <p:cNvPr id="23555" name="Élőláb hely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Awakenings Foundation - A Semmelweis University Centre</a:t>
            </a:r>
            <a:endParaRPr lang="en-GB">
              <a:cs typeface="Arial" charset="0"/>
            </a:endParaRPr>
          </a:p>
        </p:txBody>
      </p:sp>
      <p:sp>
        <p:nvSpPr>
          <p:cNvPr id="23556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843B7C-4499-44B4-B87D-8F8C538DB1EE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9625" y="447675"/>
            <a:ext cx="10572750" cy="969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sz="2800" dirty="0">
                <a:solidFill>
                  <a:schemeClr val="tx1"/>
                </a:solidFill>
              </a:rPr>
              <a:t>Inpatient and residential care</a:t>
            </a:r>
            <a:r>
              <a:rPr lang="hu-HU" sz="2800" dirty="0">
                <a:solidFill>
                  <a:schemeClr val="tx1"/>
                </a:solidFill>
              </a:rPr>
              <a:t> (</a:t>
            </a:r>
            <a:r>
              <a:rPr lang="hu-HU" sz="2800" dirty="0" smtClean="0">
                <a:solidFill>
                  <a:schemeClr val="tx1"/>
                </a:solidFill>
              </a:rPr>
              <a:t>II)</a:t>
            </a:r>
            <a:r>
              <a:rPr lang="hu-HU" sz="2800" dirty="0">
                <a:solidFill>
                  <a:schemeClr val="tx1"/>
                </a:solidFill>
              </a:rPr>
              <a:t/>
            </a:r>
            <a:br>
              <a:rPr lang="hu-HU" sz="2800" dirty="0">
                <a:solidFill>
                  <a:schemeClr val="tx1"/>
                </a:solidFill>
              </a:rPr>
            </a:br>
            <a:r>
              <a:rPr lang="hu-HU" sz="2800" dirty="0" err="1" smtClean="0">
                <a:solidFill>
                  <a:schemeClr val="tx1"/>
                </a:solidFill>
              </a:rPr>
              <a:t>Specialist</a:t>
            </a:r>
            <a:r>
              <a:rPr lang="hu-HU" sz="2800" dirty="0" smtClean="0">
                <a:solidFill>
                  <a:schemeClr val="tx1"/>
                </a:solidFill>
              </a:rPr>
              <a:t> </a:t>
            </a:r>
            <a:r>
              <a:rPr lang="hu-HU" sz="2800" dirty="0" err="1" smtClean="0">
                <a:solidFill>
                  <a:schemeClr val="tx1"/>
                </a:solidFill>
              </a:rPr>
              <a:t>Services</a:t>
            </a:r>
            <a:endParaRPr lang="en-GB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9150" y="2222500"/>
            <a:ext cx="10553700" cy="3636963"/>
          </a:xfrm>
        </p:spPr>
        <p:txBody>
          <a:bodyPr/>
          <a:lstStyle/>
          <a:p>
            <a:pPr fontAlgn="auto">
              <a:buFont typeface="Wingdings 2" charset="2"/>
              <a:buChar char=""/>
              <a:defRPr/>
            </a:pPr>
            <a:r>
              <a:rPr lang="en-US" dirty="0"/>
              <a:t>Specialist units have the potential to become national expert centers, supported by some financial allocation. </a:t>
            </a:r>
            <a:endParaRPr lang="hu-HU" dirty="0"/>
          </a:p>
          <a:p>
            <a:pPr fontAlgn="auto">
              <a:buFont typeface="Wingdings 2" charset="2"/>
              <a:buChar char=""/>
              <a:defRPr/>
            </a:pPr>
            <a:endParaRPr lang="en-GB" dirty="0"/>
          </a:p>
        </p:txBody>
      </p:sp>
      <p:sp>
        <p:nvSpPr>
          <p:cNvPr id="24579" name="Élőláb hely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Awakenings Foundation - A Semmelweis University Centre</a:t>
            </a:r>
            <a:endParaRPr lang="en-GB">
              <a:cs typeface="Arial" charset="0"/>
            </a:endParaRPr>
          </a:p>
        </p:txBody>
      </p:sp>
      <p:sp>
        <p:nvSpPr>
          <p:cNvPr id="24580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E226DA-EC25-437C-9747-502C34C4861E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1688" y="738188"/>
            <a:ext cx="10571162" cy="9699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AU" sz="3600" dirty="0">
                <a:solidFill>
                  <a:schemeClr val="tx1"/>
                </a:solidFill>
              </a:rPr>
              <a:t>Inpatient and residential care</a:t>
            </a:r>
            <a:r>
              <a:rPr lang="hu-HU" sz="3600" dirty="0">
                <a:solidFill>
                  <a:schemeClr val="tx1"/>
                </a:solidFill>
              </a:rPr>
              <a:t> (</a:t>
            </a:r>
            <a:r>
              <a:rPr lang="hu-HU" sz="3600" dirty="0" smtClean="0">
                <a:solidFill>
                  <a:schemeClr val="tx1"/>
                </a:solidFill>
              </a:rPr>
              <a:t>III)</a:t>
            </a:r>
            <a:r>
              <a:rPr lang="hu-HU" sz="3600" dirty="0">
                <a:solidFill>
                  <a:schemeClr val="tx1"/>
                </a:solidFill>
              </a:rPr>
              <a:t/>
            </a:r>
            <a:br>
              <a:rPr lang="hu-HU" sz="3600" dirty="0">
                <a:solidFill>
                  <a:schemeClr val="tx1"/>
                </a:solidFill>
              </a:rPr>
            </a:br>
            <a:r>
              <a:rPr lang="hu-HU" sz="3600" dirty="0" err="1" smtClean="0">
                <a:solidFill>
                  <a:schemeClr val="tx1"/>
                </a:solidFill>
              </a:rPr>
              <a:t>Long-term</a:t>
            </a:r>
            <a:r>
              <a:rPr lang="hu-HU" sz="3600" dirty="0" smtClean="0">
                <a:solidFill>
                  <a:schemeClr val="tx1"/>
                </a:solidFill>
              </a:rPr>
              <a:t> </a:t>
            </a:r>
            <a:r>
              <a:rPr lang="en-AU" sz="3600" dirty="0" smtClean="0">
                <a:solidFill>
                  <a:schemeClr val="tx1"/>
                </a:solidFill>
              </a:rPr>
              <a:t>care</a:t>
            </a:r>
            <a:r>
              <a:rPr lang="hu-HU" sz="3600" dirty="0" smtClean="0">
                <a:solidFill>
                  <a:schemeClr val="tx1"/>
                </a:solidFill>
              </a:rPr>
              <a:t> – </a:t>
            </a:r>
            <a:r>
              <a:rPr lang="hu-HU" sz="2400" dirty="0" err="1" smtClean="0">
                <a:solidFill>
                  <a:schemeClr val="tx1"/>
                </a:solidFill>
              </a:rPr>
              <a:t>difficult</a:t>
            </a:r>
            <a:r>
              <a:rPr lang="hu-HU" sz="2400" dirty="0" smtClean="0">
                <a:solidFill>
                  <a:schemeClr val="tx1"/>
                </a:solidFill>
              </a:rPr>
              <a:t> of </a:t>
            </a:r>
            <a:r>
              <a:rPr lang="hu-HU" sz="2400" dirty="0" err="1" smtClean="0">
                <a:solidFill>
                  <a:schemeClr val="tx1"/>
                </a:solidFill>
              </a:rPr>
              <a:t>access</a:t>
            </a:r>
            <a:r>
              <a:rPr lang="hu-HU" sz="2400" dirty="0" smtClean="0">
                <a:solidFill>
                  <a:schemeClr val="tx1"/>
                </a:solidFill>
              </a:rPr>
              <a:t>, </a:t>
            </a:r>
            <a:r>
              <a:rPr lang="hu-HU" sz="2400" dirty="0" err="1" smtClean="0">
                <a:solidFill>
                  <a:schemeClr val="tx1"/>
                </a:solidFill>
              </a:rPr>
              <a:t>long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waiting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lists</a:t>
            </a:r>
            <a:r>
              <a:rPr lang="hu-HU" sz="2400" dirty="0" smtClean="0">
                <a:solidFill>
                  <a:schemeClr val="tx1"/>
                </a:solidFill>
              </a:rPr>
              <a:t>, </a:t>
            </a:r>
            <a:r>
              <a:rPr lang="hu-HU" sz="2400" dirty="0" err="1" smtClean="0">
                <a:solidFill>
                  <a:schemeClr val="tx1"/>
                </a:solidFill>
              </a:rPr>
              <a:t>often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sordid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conditions</a:t>
            </a:r>
            <a:r>
              <a:rPr lang="hu-HU" sz="2400" dirty="0" smtClean="0">
                <a:solidFill>
                  <a:schemeClr val="tx1"/>
                </a:solidFill>
              </a:rPr>
              <a:t>, </a:t>
            </a:r>
            <a:r>
              <a:rPr lang="hu-HU" sz="2400" dirty="0" err="1" smtClean="0">
                <a:solidFill>
                  <a:schemeClr val="tx1"/>
                </a:solidFill>
              </a:rPr>
              <a:t>isolated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from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any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community</a:t>
            </a:r>
            <a:endParaRPr lang="en-GB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9150" y="2222500"/>
            <a:ext cx="10553700" cy="3636963"/>
          </a:xfrm>
        </p:spPr>
        <p:txBody>
          <a:bodyPr>
            <a:normAutofit fontScale="85000" lnSpcReduction="20000"/>
          </a:bodyPr>
          <a:lstStyle/>
          <a:p>
            <a:pPr fontAlgn="auto">
              <a:buFont typeface="Wingdings 2" charset="2"/>
              <a:buChar char=""/>
              <a:defRPr/>
            </a:pPr>
            <a:endParaRPr lang="hu-HU" dirty="0" smtClean="0"/>
          </a:p>
          <a:p>
            <a:pPr fontAlgn="auto">
              <a:buFont typeface="Wingdings 2" charset="2"/>
              <a:buChar char=""/>
              <a:defRPr/>
            </a:pPr>
            <a:r>
              <a:rPr lang="hu-HU" dirty="0" err="1" smtClean="0"/>
              <a:t>We</a:t>
            </a:r>
            <a:r>
              <a:rPr lang="hu-HU" dirty="0" smtClean="0"/>
              <a:t> (AF)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pressing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a </a:t>
            </a:r>
            <a:r>
              <a:rPr lang="hu-HU" dirty="0" err="1"/>
              <a:t>need</a:t>
            </a:r>
            <a:r>
              <a:rPr lang="hu-HU" dirty="0"/>
              <a:t> </a:t>
            </a:r>
            <a:r>
              <a:rPr lang="hu-HU" dirty="0" err="1"/>
              <a:t>assessment</a:t>
            </a:r>
            <a:r>
              <a:rPr lang="hu-HU" dirty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be </a:t>
            </a:r>
            <a:r>
              <a:rPr lang="hu-HU" dirty="0" err="1"/>
              <a:t>performed</a:t>
            </a:r>
            <a:r>
              <a:rPr lang="hu-HU" dirty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institutions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residents</a:t>
            </a:r>
            <a:endParaRPr lang="hu-HU" dirty="0"/>
          </a:p>
          <a:p>
            <a:pPr marL="0" indent="0" fontAlgn="auto">
              <a:buFont typeface="Wingdings 2" charset="2"/>
              <a:buNone/>
              <a:defRPr/>
            </a:pPr>
            <a:r>
              <a:rPr lang="hu-HU" dirty="0"/>
              <a:t> </a:t>
            </a:r>
          </a:p>
          <a:p>
            <a:pPr fontAlgn="auto">
              <a:buFont typeface="Wingdings 2" charset="2"/>
              <a:buChar char=""/>
              <a:defRPr/>
            </a:pPr>
            <a:r>
              <a:rPr lang="hu-HU" dirty="0" err="1" smtClean="0"/>
              <a:t>Actions</a:t>
            </a:r>
            <a:r>
              <a:rPr lang="hu-HU" dirty="0" smtClean="0"/>
              <a:t> </a:t>
            </a:r>
            <a:r>
              <a:rPr lang="hu-HU" dirty="0" err="1" smtClean="0"/>
              <a:t>should</a:t>
            </a:r>
            <a:r>
              <a:rPr lang="hu-HU" dirty="0" smtClean="0"/>
              <a:t> be </a:t>
            </a:r>
            <a:r>
              <a:rPr lang="hu-HU" dirty="0" err="1" smtClean="0"/>
              <a:t>taken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enhance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/>
              <a:t>capacity</a:t>
            </a:r>
            <a:r>
              <a:rPr lang="hu-HU" dirty="0"/>
              <a:t> of </a:t>
            </a:r>
            <a:r>
              <a:rPr lang="hu-HU" dirty="0" err="1"/>
              <a:t>residential</a:t>
            </a:r>
            <a:r>
              <a:rPr lang="hu-HU" dirty="0"/>
              <a:t> </a:t>
            </a:r>
            <a:r>
              <a:rPr lang="hu-HU" dirty="0" err="1"/>
              <a:t>homes</a:t>
            </a:r>
            <a:r>
              <a:rPr lang="hu-HU" dirty="0"/>
              <a:t> </a:t>
            </a:r>
            <a:r>
              <a:rPr lang="hu-HU" dirty="0" err="1"/>
              <a:t>at</a:t>
            </a:r>
            <a:r>
              <a:rPr lang="hu-HU" dirty="0"/>
              <a:t> a </a:t>
            </a:r>
            <a:r>
              <a:rPr lang="hu-HU" dirty="0" err="1"/>
              <a:t>faster</a:t>
            </a:r>
            <a:r>
              <a:rPr lang="hu-HU" dirty="0"/>
              <a:t> </a:t>
            </a:r>
            <a:r>
              <a:rPr lang="hu-HU" dirty="0" err="1" smtClean="0"/>
              <a:t>pace</a:t>
            </a:r>
            <a:endParaRPr lang="hu-HU" dirty="0"/>
          </a:p>
          <a:p>
            <a:pPr marL="0" indent="0" fontAlgn="auto">
              <a:buFont typeface="Wingdings 2" charset="2"/>
              <a:buNone/>
              <a:defRPr/>
            </a:pPr>
            <a:r>
              <a:rPr lang="hu-HU" dirty="0"/>
              <a:t> </a:t>
            </a:r>
          </a:p>
          <a:p>
            <a:pPr fontAlgn="auto">
              <a:buFont typeface="Wingdings 2" charset="2"/>
              <a:buChar char=""/>
              <a:defRPr/>
            </a:pPr>
            <a:r>
              <a:rPr lang="hu-HU" dirty="0" smtClean="0"/>
              <a:t>The </a:t>
            </a:r>
            <a:r>
              <a:rPr lang="hu-HU" dirty="0" err="1"/>
              <a:t>need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diverse</a:t>
            </a:r>
            <a:r>
              <a:rPr lang="hu-HU" dirty="0"/>
              <a:t> </a:t>
            </a:r>
            <a:r>
              <a:rPr lang="hu-HU" dirty="0" err="1"/>
              <a:t>homes</a:t>
            </a:r>
            <a:r>
              <a:rPr lang="hu-HU" dirty="0"/>
              <a:t>, </a:t>
            </a:r>
            <a:r>
              <a:rPr lang="hu-HU" dirty="0" err="1"/>
              <a:t>addressing</a:t>
            </a:r>
            <a:r>
              <a:rPr lang="hu-HU" dirty="0"/>
              <a:t> </a:t>
            </a:r>
            <a:r>
              <a:rPr lang="hu-HU" dirty="0" err="1"/>
              <a:t>diverse</a:t>
            </a:r>
            <a:r>
              <a:rPr lang="hu-HU" dirty="0"/>
              <a:t> </a:t>
            </a:r>
            <a:r>
              <a:rPr lang="hu-HU" dirty="0" err="1" smtClean="0"/>
              <a:t>needs</a:t>
            </a:r>
            <a:r>
              <a:rPr lang="hu-HU" dirty="0" smtClean="0"/>
              <a:t> </a:t>
            </a:r>
            <a:r>
              <a:rPr lang="hu-HU" dirty="0" err="1" smtClean="0"/>
              <a:t>should</a:t>
            </a:r>
            <a:r>
              <a:rPr lang="hu-HU" dirty="0" smtClean="0"/>
              <a:t> be </a:t>
            </a:r>
            <a:r>
              <a:rPr lang="hu-HU" dirty="0" err="1" smtClean="0"/>
              <a:t>considered</a:t>
            </a:r>
            <a:endParaRPr lang="hu-HU" dirty="0"/>
          </a:p>
          <a:p>
            <a:pPr marL="0" indent="0" fontAlgn="auto">
              <a:buFont typeface="Wingdings 2" charset="2"/>
              <a:buNone/>
              <a:defRPr/>
            </a:pPr>
            <a:r>
              <a:rPr lang="hu-HU" dirty="0"/>
              <a:t> </a:t>
            </a:r>
          </a:p>
          <a:p>
            <a:pPr fontAlgn="auto">
              <a:buFont typeface="Wingdings 2" charset="2"/>
              <a:buChar char=""/>
              <a:defRPr/>
            </a:pPr>
            <a:r>
              <a:rPr lang="hu-HU" dirty="0" err="1"/>
              <a:t>Supported</a:t>
            </a:r>
            <a:r>
              <a:rPr lang="hu-HU" dirty="0"/>
              <a:t> </a:t>
            </a:r>
            <a:r>
              <a:rPr lang="hu-HU" dirty="0" err="1"/>
              <a:t>living</a:t>
            </a:r>
            <a:r>
              <a:rPr lang="hu-HU" dirty="0"/>
              <a:t> is a </a:t>
            </a:r>
            <a:r>
              <a:rPr lang="hu-HU" dirty="0" err="1"/>
              <a:t>good</a:t>
            </a:r>
            <a:r>
              <a:rPr lang="hu-HU" dirty="0"/>
              <a:t> </a:t>
            </a:r>
            <a:r>
              <a:rPr lang="hu-HU" dirty="0" err="1"/>
              <a:t>initiative</a:t>
            </a:r>
            <a:r>
              <a:rPr lang="hu-HU" dirty="0"/>
              <a:t>, and </a:t>
            </a:r>
            <a:r>
              <a:rPr lang="hu-HU" dirty="0" err="1"/>
              <a:t>scaling</a:t>
            </a:r>
            <a:r>
              <a:rPr lang="hu-HU" dirty="0"/>
              <a:t> </a:t>
            </a:r>
            <a:r>
              <a:rPr lang="hu-HU" dirty="0" err="1"/>
              <a:t>up</a:t>
            </a:r>
            <a:r>
              <a:rPr lang="hu-HU" dirty="0"/>
              <a:t> </a:t>
            </a:r>
            <a:r>
              <a:rPr lang="hu-HU" dirty="0" err="1"/>
              <a:t>would</a:t>
            </a:r>
            <a:r>
              <a:rPr lang="hu-HU" dirty="0"/>
              <a:t> </a:t>
            </a:r>
            <a:r>
              <a:rPr lang="hu-HU" dirty="0" err="1"/>
              <a:t>complement</a:t>
            </a:r>
            <a:r>
              <a:rPr lang="hu-HU" dirty="0"/>
              <a:t> </a:t>
            </a:r>
            <a:r>
              <a:rPr lang="hu-HU" dirty="0" err="1"/>
              <a:t>deinstitutionalization</a:t>
            </a:r>
            <a:r>
              <a:rPr lang="hu-HU" dirty="0"/>
              <a:t> </a:t>
            </a:r>
            <a:r>
              <a:rPr lang="hu-HU" dirty="0" err="1"/>
              <a:t>well</a:t>
            </a:r>
            <a:r>
              <a:rPr lang="hu-HU" dirty="0"/>
              <a:t>. </a:t>
            </a:r>
            <a:endParaRPr lang="hu-HU" dirty="0" smtClean="0"/>
          </a:p>
          <a:p>
            <a:pPr fontAlgn="auto">
              <a:buFont typeface="Wingdings 2" charset="2"/>
              <a:buChar char=""/>
              <a:defRPr/>
            </a:pPr>
            <a:endParaRPr lang="hu-HU" dirty="0"/>
          </a:p>
          <a:p>
            <a:pPr fontAlgn="auto">
              <a:buFont typeface="Wingdings 2" charset="2"/>
              <a:buChar char=""/>
              <a:defRPr/>
            </a:pPr>
            <a:r>
              <a:rPr lang="hu-HU" dirty="0" smtClean="0"/>
              <a:t>Burn-out is </a:t>
            </a:r>
            <a:r>
              <a:rPr lang="hu-HU" dirty="0" err="1" smtClean="0"/>
              <a:t>rampant</a:t>
            </a:r>
            <a:r>
              <a:rPr lang="hu-HU" dirty="0" smtClean="0"/>
              <a:t> </a:t>
            </a:r>
            <a:r>
              <a:rPr lang="hu-HU" dirty="0" err="1" smtClean="0"/>
              <a:t>among</a:t>
            </a:r>
            <a:r>
              <a:rPr lang="hu-HU" dirty="0" smtClean="0"/>
              <a:t> </a:t>
            </a:r>
            <a:r>
              <a:rPr lang="hu-HU" dirty="0" err="1" smtClean="0"/>
              <a:t>staff</a:t>
            </a:r>
            <a:r>
              <a:rPr lang="hu-HU" dirty="0" smtClean="0"/>
              <a:t> – AW:   OD project </a:t>
            </a:r>
            <a:r>
              <a:rPr lang="hu-HU" dirty="0" err="1" smtClean="0"/>
              <a:t>for</a:t>
            </a:r>
            <a:r>
              <a:rPr lang="hu-HU" dirty="0" smtClean="0"/>
              <a:t> 8 </a:t>
            </a:r>
            <a:r>
              <a:rPr lang="hu-HU" dirty="0" err="1" smtClean="0"/>
              <a:t>residentiol</a:t>
            </a:r>
            <a:r>
              <a:rPr lang="hu-HU" dirty="0" smtClean="0"/>
              <a:t> </a:t>
            </a:r>
            <a:r>
              <a:rPr lang="hu-HU" dirty="0" err="1" smtClean="0"/>
              <a:t>care</a:t>
            </a:r>
            <a:r>
              <a:rPr lang="hu-HU" dirty="0" smtClean="0"/>
              <a:t> </a:t>
            </a:r>
            <a:r>
              <a:rPr lang="hu-HU" dirty="0" err="1" smtClean="0"/>
              <a:t>homes</a:t>
            </a:r>
            <a:r>
              <a:rPr lang="hu-HU" dirty="0" smtClean="0"/>
              <a:t> </a:t>
            </a:r>
            <a:r>
              <a:rPr lang="hu-HU" dirty="0" err="1" smtClean="0"/>
              <a:t>tucked</a:t>
            </a:r>
            <a:r>
              <a:rPr lang="hu-HU" dirty="0" smtClean="0"/>
              <a:t> </a:t>
            </a:r>
            <a:r>
              <a:rPr lang="hu-HU" dirty="0" err="1" smtClean="0"/>
              <a:t>away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m.o.nwh</a:t>
            </a:r>
            <a:r>
              <a:rPr lang="hu-HU" dirty="0" smtClean="0"/>
              <a:t>.</a:t>
            </a:r>
            <a:endParaRPr lang="hu-HU" dirty="0"/>
          </a:p>
          <a:p>
            <a:pPr marL="0" indent="0" fontAlgn="auto">
              <a:buFont typeface="Wingdings 2" charset="2"/>
              <a:buNone/>
              <a:defRPr/>
            </a:pPr>
            <a:r>
              <a:rPr lang="hu-HU" dirty="0"/>
              <a:t> </a:t>
            </a:r>
          </a:p>
          <a:p>
            <a:pPr fontAlgn="auto">
              <a:buFont typeface="Wingdings 2" charset="2"/>
              <a:buChar char=""/>
              <a:defRPr/>
            </a:pPr>
            <a:endParaRPr lang="en-GB" dirty="0"/>
          </a:p>
        </p:txBody>
      </p:sp>
      <p:sp>
        <p:nvSpPr>
          <p:cNvPr id="25603" name="Élőláb hely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Awakenings Foundation - A Semmelweis University Centre</a:t>
            </a:r>
            <a:endParaRPr lang="en-GB">
              <a:cs typeface="Arial" charset="0"/>
            </a:endParaRPr>
          </a:p>
        </p:txBody>
      </p:sp>
      <p:sp>
        <p:nvSpPr>
          <p:cNvPr id="25604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E7B46F-00FA-4C79-BE9F-6E86DD3BD0A7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9625" y="447675"/>
            <a:ext cx="10572750" cy="969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u-HU" dirty="0" smtClean="0"/>
              <a:t>A </a:t>
            </a:r>
            <a:r>
              <a:rPr lang="hu-HU" dirty="0" err="1" smtClean="0"/>
              <a:t>Conclusion</a:t>
            </a:r>
            <a:r>
              <a:rPr lang="hu-HU" dirty="0" smtClean="0"/>
              <a:t>…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9150" y="2222500"/>
            <a:ext cx="10553700" cy="3636963"/>
          </a:xfrm>
        </p:spPr>
        <p:txBody>
          <a:bodyPr/>
          <a:lstStyle/>
          <a:p>
            <a:pPr marL="0" indent="0" fontAlgn="auto">
              <a:buFont typeface="Wingdings 2" charset="2"/>
              <a:buNone/>
              <a:defRPr/>
            </a:pPr>
            <a:r>
              <a:rPr lang="hu-HU" dirty="0" smtClean="0"/>
              <a:t>And </a:t>
            </a:r>
            <a:r>
              <a:rPr lang="hu-HU" dirty="0" err="1" smtClean="0"/>
              <a:t>finally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fight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recognising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importance</a:t>
            </a:r>
            <a:r>
              <a:rPr lang="hu-HU" dirty="0" smtClean="0"/>
              <a:t> of </a:t>
            </a:r>
            <a:r>
              <a:rPr lang="hu-HU" dirty="0" err="1" smtClean="0"/>
              <a:t>individualised</a:t>
            </a:r>
            <a:r>
              <a:rPr lang="hu-HU" dirty="0" smtClean="0"/>
              <a:t> </a:t>
            </a:r>
            <a:r>
              <a:rPr lang="hu-HU" dirty="0" err="1" smtClean="0"/>
              <a:t>care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community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institutionalised</a:t>
            </a:r>
            <a:r>
              <a:rPr lang="hu-HU" dirty="0" smtClean="0"/>
              <a:t> </a:t>
            </a:r>
            <a:r>
              <a:rPr lang="hu-HU" dirty="0" err="1" smtClean="0"/>
              <a:t>settings</a:t>
            </a:r>
            <a:r>
              <a:rPr lang="hu-HU" dirty="0" smtClean="0"/>
              <a:t>, </a:t>
            </a:r>
            <a:r>
              <a:rPr lang="hu-HU" dirty="0" err="1" smtClean="0"/>
              <a:t>we</a:t>
            </a:r>
            <a:r>
              <a:rPr lang="hu-HU" dirty="0" smtClean="0"/>
              <a:t> </a:t>
            </a:r>
            <a:r>
              <a:rPr lang="hu-HU" dirty="0" err="1" smtClean="0"/>
              <a:t>should</a:t>
            </a:r>
            <a:endParaRPr lang="hu-HU" dirty="0" smtClean="0"/>
          </a:p>
          <a:p>
            <a:pPr marL="0" indent="0" fontAlgn="auto">
              <a:buFont typeface="Wingdings 2" charset="2"/>
              <a:buNone/>
              <a:defRPr/>
            </a:pPr>
            <a:endParaRPr lang="hu-HU" dirty="0" smtClean="0"/>
          </a:p>
          <a:p>
            <a:pPr lvl="1" fontAlgn="auto">
              <a:buFont typeface="Wingdings 2" charset="2"/>
              <a:buChar char=""/>
              <a:defRPr/>
            </a:pPr>
            <a:r>
              <a:rPr lang="hu-HU" dirty="0" err="1"/>
              <a:t>p</a:t>
            </a:r>
            <a:r>
              <a:rPr lang="hu-HU" dirty="0" err="1" smtClean="0"/>
              <a:t>rovide</a:t>
            </a:r>
            <a:r>
              <a:rPr lang="hu-HU" dirty="0" smtClean="0"/>
              <a:t> </a:t>
            </a:r>
            <a:r>
              <a:rPr lang="hu-HU" dirty="0" err="1"/>
              <a:t>patients</a:t>
            </a:r>
            <a:r>
              <a:rPr lang="hu-HU" dirty="0"/>
              <a:t> and </a:t>
            </a:r>
            <a:r>
              <a:rPr lang="hu-HU" dirty="0" err="1"/>
              <a:t>their</a:t>
            </a:r>
            <a:r>
              <a:rPr lang="hu-HU" dirty="0"/>
              <a:t> </a:t>
            </a:r>
            <a:r>
              <a:rPr lang="hu-HU" dirty="0" err="1"/>
              <a:t>families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information</a:t>
            </a:r>
            <a:r>
              <a:rPr lang="hu-HU" dirty="0"/>
              <a:t> </a:t>
            </a:r>
            <a:r>
              <a:rPr lang="hu-HU" dirty="0" err="1"/>
              <a:t>about</a:t>
            </a:r>
            <a:r>
              <a:rPr lang="hu-HU" dirty="0"/>
              <a:t> </a:t>
            </a:r>
            <a:r>
              <a:rPr lang="hu-HU" dirty="0" err="1"/>
              <a:t>their</a:t>
            </a:r>
            <a:r>
              <a:rPr lang="hu-HU" dirty="0"/>
              <a:t> </a:t>
            </a:r>
            <a:r>
              <a:rPr lang="hu-HU" dirty="0" err="1"/>
              <a:t>conditions</a:t>
            </a:r>
            <a:r>
              <a:rPr lang="hu-HU" dirty="0"/>
              <a:t> </a:t>
            </a:r>
            <a:r>
              <a:rPr lang="hu-HU" dirty="0" err="1"/>
              <a:t>and</a:t>
            </a:r>
            <a:r>
              <a:rPr lang="hu-HU" dirty="0"/>
              <a:t> </a:t>
            </a:r>
            <a:r>
              <a:rPr lang="hu-HU" dirty="0" err="1" smtClean="0"/>
              <a:t>treatments</a:t>
            </a:r>
            <a:endParaRPr lang="hu-HU" dirty="0"/>
          </a:p>
          <a:p>
            <a:pPr lvl="1" fontAlgn="auto">
              <a:buFont typeface="Wingdings 2" charset="2"/>
              <a:buChar char=""/>
              <a:defRPr/>
            </a:pPr>
            <a:endParaRPr lang="hu-HU" dirty="0"/>
          </a:p>
          <a:p>
            <a:pPr lvl="1" fontAlgn="auto">
              <a:buFont typeface="Wingdings 2" charset="2"/>
              <a:buChar char=""/>
              <a:defRPr/>
            </a:pPr>
            <a:r>
              <a:rPr lang="hu-HU" dirty="0" err="1"/>
              <a:t>i</a:t>
            </a:r>
            <a:r>
              <a:rPr lang="hu-HU" dirty="0" err="1" smtClean="0"/>
              <a:t>nvolve</a:t>
            </a:r>
            <a:r>
              <a:rPr lang="hu-HU" dirty="0" smtClean="0"/>
              <a:t> </a:t>
            </a:r>
            <a:r>
              <a:rPr lang="hu-HU" dirty="0" err="1"/>
              <a:t>patients</a:t>
            </a:r>
            <a:r>
              <a:rPr lang="hu-HU" dirty="0"/>
              <a:t> and </a:t>
            </a:r>
            <a:r>
              <a:rPr lang="hu-HU" dirty="0" err="1"/>
              <a:t>their</a:t>
            </a:r>
            <a:r>
              <a:rPr lang="hu-HU" dirty="0"/>
              <a:t> </a:t>
            </a:r>
            <a:r>
              <a:rPr lang="hu-HU" dirty="0" err="1"/>
              <a:t>families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service </a:t>
            </a:r>
            <a:r>
              <a:rPr lang="hu-HU" dirty="0" err="1"/>
              <a:t>planning</a:t>
            </a:r>
            <a:r>
              <a:rPr lang="hu-HU" dirty="0"/>
              <a:t> and </a:t>
            </a:r>
            <a:r>
              <a:rPr lang="hu-HU" dirty="0" err="1"/>
              <a:t>quality</a:t>
            </a:r>
            <a:r>
              <a:rPr lang="hu-HU" dirty="0"/>
              <a:t> monitoring. </a:t>
            </a:r>
            <a:endParaRPr lang="hu-HU" dirty="0" smtClean="0"/>
          </a:p>
          <a:p>
            <a:pPr lvl="1" fontAlgn="auto">
              <a:buFont typeface="Wingdings 2" charset="2"/>
              <a:buChar char=""/>
              <a:defRPr/>
            </a:pPr>
            <a:endParaRPr lang="hu-HU" dirty="0"/>
          </a:p>
          <a:p>
            <a:pPr lvl="1" fontAlgn="auto">
              <a:buFont typeface="Wingdings 2" charset="2"/>
              <a:buChar char=""/>
              <a:defRPr/>
            </a:pPr>
            <a:r>
              <a:rPr lang="hu-HU" dirty="0"/>
              <a:t>s</a:t>
            </a:r>
            <a:r>
              <a:rPr lang="hu-HU" dirty="0" smtClean="0"/>
              <a:t>top </a:t>
            </a:r>
            <a:r>
              <a:rPr lang="hu-HU" dirty="0" err="1" smtClean="0"/>
              <a:t>staff</a:t>
            </a:r>
            <a:r>
              <a:rPr lang="hu-HU" dirty="0" smtClean="0"/>
              <a:t> </a:t>
            </a:r>
            <a:r>
              <a:rPr lang="hu-HU" dirty="0" err="1" smtClean="0"/>
              <a:t>migration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other</a:t>
            </a:r>
            <a:r>
              <a:rPr lang="hu-HU" dirty="0" smtClean="0"/>
              <a:t> EU </a:t>
            </a:r>
            <a:r>
              <a:rPr lang="hu-HU" dirty="0" err="1" smtClean="0"/>
              <a:t>countries</a:t>
            </a:r>
            <a:endParaRPr lang="hu-HU" dirty="0"/>
          </a:p>
          <a:p>
            <a:pPr fontAlgn="auto">
              <a:buFont typeface="Wingdings 2" charset="2"/>
              <a:buChar char=""/>
              <a:defRPr/>
            </a:pPr>
            <a:endParaRPr lang="en-GB" dirty="0"/>
          </a:p>
        </p:txBody>
      </p:sp>
      <p:sp>
        <p:nvSpPr>
          <p:cNvPr id="26627" name="Élőláb hely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Awakenings Foundation - A Semmelweis University Centre</a:t>
            </a:r>
            <a:endParaRPr lang="en-GB">
              <a:cs typeface="Arial" charset="0"/>
            </a:endParaRPr>
          </a:p>
        </p:txBody>
      </p:sp>
      <p:sp>
        <p:nvSpPr>
          <p:cNvPr id="26628" name="Dia számának hely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D40878-50C7-440D-980A-299C433714D8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egyezhető">
  <a:themeElements>
    <a:clrScheme name="Jegyezhető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Jegyezhető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Jegyezhető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TM03457503[[fn=Idézhető]]</Template>
  <TotalTime>1012</TotalTime>
  <Words>562</Words>
  <Application>Microsoft Office PowerPoint</Application>
  <PresentationFormat>Προσαρμογή</PresentationFormat>
  <Paragraphs>99</Paragraphs>
  <Slides>10</Slides>
  <Notes>1</Notes>
  <HiddenSlides>1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Πρότυπο σχεδίασης</vt:lpstr>
      </vt:variant>
      <vt:variant>
        <vt:i4>13</vt:i4>
      </vt:variant>
      <vt:variant>
        <vt:lpstr>Τίτλοι διαφανειών</vt:lpstr>
      </vt:variant>
      <vt:variant>
        <vt:i4>10</vt:i4>
      </vt:variant>
    </vt:vector>
  </HeadingPairs>
  <TitlesOfParts>
    <vt:vector size="27" baseType="lpstr">
      <vt:lpstr>Century Gothic</vt:lpstr>
      <vt:lpstr>Arial</vt:lpstr>
      <vt:lpstr>Wingdings 2</vt:lpstr>
      <vt:lpstr>Calibri</vt:lpstr>
      <vt:lpstr>Jegyezhető</vt:lpstr>
      <vt:lpstr>Jegyezhető</vt:lpstr>
      <vt:lpstr>Jegyezhető</vt:lpstr>
      <vt:lpstr>Jegyezhető</vt:lpstr>
      <vt:lpstr>Jegyezhető</vt:lpstr>
      <vt:lpstr>Jegyezhető</vt:lpstr>
      <vt:lpstr>Jegyezhető</vt:lpstr>
      <vt:lpstr>Jegyezhető</vt:lpstr>
      <vt:lpstr>Jegyezhető</vt:lpstr>
      <vt:lpstr>Jegyezhető</vt:lpstr>
      <vt:lpstr>Jegyezhető</vt:lpstr>
      <vt:lpstr>Jegyezhető</vt:lpstr>
      <vt:lpstr>Jegyezhető</vt:lpstr>
      <vt:lpstr>Mental Health Care Services in Hungary and their Accessibility</vt:lpstr>
      <vt:lpstr>Outline</vt:lpstr>
      <vt:lpstr>Primary Care (PC) –ease of access coupled with strong reluctance </vt:lpstr>
      <vt:lpstr>Διαφάνεια 4</vt:lpstr>
      <vt:lpstr>Mental Health Outpatient Care Units and Community Centres - </vt:lpstr>
      <vt:lpstr>    Inpatient and residential care (I) Acute care – difficult of access, a service with limited efficiency </vt:lpstr>
      <vt:lpstr>Inpatient and residential care (II) Specialist Services</vt:lpstr>
      <vt:lpstr>Inpatient and residential care (III) Long-term care – difficult of access, long waiting lists, often sordid conditions, isolated from any community</vt:lpstr>
      <vt:lpstr>A Conclusion…</vt:lpstr>
      <vt:lpstr>Thank you for listening!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Kristóf Róbert</dc:creator>
  <cp:lastModifiedBy>KATERINA</cp:lastModifiedBy>
  <cp:revision>32</cp:revision>
  <dcterms:created xsi:type="dcterms:W3CDTF">2015-03-27T09:46:16Z</dcterms:created>
  <dcterms:modified xsi:type="dcterms:W3CDTF">2015-04-15T15:25:01Z</dcterms:modified>
</cp:coreProperties>
</file>